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37"/>
  </p:notesMasterIdLst>
  <p:handoutMasterIdLst>
    <p:handoutMasterId r:id="rId38"/>
  </p:handoutMasterIdLst>
  <p:sldIdLst>
    <p:sldId id="503" r:id="rId2"/>
    <p:sldId id="504" r:id="rId3"/>
    <p:sldId id="494" r:id="rId4"/>
    <p:sldId id="492" r:id="rId5"/>
    <p:sldId id="491" r:id="rId6"/>
    <p:sldId id="493" r:id="rId7"/>
    <p:sldId id="490" r:id="rId8"/>
    <p:sldId id="513" r:id="rId9"/>
    <p:sldId id="526" r:id="rId10"/>
    <p:sldId id="514" r:id="rId11"/>
    <p:sldId id="515" r:id="rId12"/>
    <p:sldId id="516" r:id="rId13"/>
    <p:sldId id="517" r:id="rId14"/>
    <p:sldId id="518" r:id="rId15"/>
    <p:sldId id="519" r:id="rId16"/>
    <p:sldId id="511" r:id="rId17"/>
    <p:sldId id="512" r:id="rId18"/>
    <p:sldId id="522" r:id="rId19"/>
    <p:sldId id="524" r:id="rId20"/>
    <p:sldId id="525" r:id="rId21"/>
    <p:sldId id="520" r:id="rId22"/>
    <p:sldId id="523" r:id="rId23"/>
    <p:sldId id="498" r:id="rId24"/>
    <p:sldId id="496" r:id="rId25"/>
    <p:sldId id="500" r:id="rId26"/>
    <p:sldId id="501" r:id="rId27"/>
    <p:sldId id="502" r:id="rId28"/>
    <p:sldId id="505" r:id="rId29"/>
    <p:sldId id="507" r:id="rId30"/>
    <p:sldId id="509" r:id="rId31"/>
    <p:sldId id="510" r:id="rId32"/>
    <p:sldId id="506" r:id="rId33"/>
    <p:sldId id="508" r:id="rId34"/>
    <p:sldId id="499" r:id="rId35"/>
    <p:sldId id="4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DE2F95-1289-4E58-9D1F-CBC221819009}">
          <p14:sldIdLst>
            <p14:sldId id="503"/>
            <p14:sldId id="504"/>
            <p14:sldId id="494"/>
            <p14:sldId id="492"/>
            <p14:sldId id="491"/>
            <p14:sldId id="493"/>
          </p14:sldIdLst>
        </p14:section>
        <p14:section name="Q Learning" id="{FC23D7F1-5D9A-47A8-B673-A116CC45AA0F}">
          <p14:sldIdLst>
            <p14:sldId id="490"/>
            <p14:sldId id="513"/>
            <p14:sldId id="526"/>
            <p14:sldId id="514"/>
            <p14:sldId id="515"/>
            <p14:sldId id="516"/>
            <p14:sldId id="517"/>
            <p14:sldId id="518"/>
            <p14:sldId id="519"/>
          </p14:sldIdLst>
        </p14:section>
        <p14:section name="github" id="{2E75C203-902E-4745-A2C4-2FB9D1CE689D}">
          <p14:sldIdLst>
            <p14:sldId id="511"/>
            <p14:sldId id="512"/>
            <p14:sldId id="522"/>
            <p14:sldId id="524"/>
            <p14:sldId id="525"/>
            <p14:sldId id="520"/>
            <p14:sldId id="523"/>
          </p14:sldIdLst>
        </p14:section>
        <p14:section name="QLearning" id="{081177CB-D899-40E2-8D74-7638364C7FED}">
          <p14:sldIdLst>
            <p14:sldId id="498"/>
          </p14:sldIdLst>
        </p14:section>
        <p14:section name="Hamiltonian Markov Chain" id="{37A5278B-E374-483D-B7EA-7BBB8586EC35}">
          <p14:sldIdLst>
            <p14:sldId id="496"/>
            <p14:sldId id="500"/>
            <p14:sldId id="501"/>
            <p14:sldId id="502"/>
            <p14:sldId id="505"/>
            <p14:sldId id="507"/>
            <p14:sldId id="509"/>
            <p14:sldId id="510"/>
            <p14:sldId id="506"/>
            <p14:sldId id="508"/>
            <p14:sldId id="499"/>
            <p14:sldId id="497"/>
          </p14:sldIdLst>
        </p14:section>
      </p14:sectionLst>
    </p:ext>
    <p:ext uri="{EFAFB233-063F-42B5-8137-9DF3F51BA10A}">
      <p15:sldGuideLst xmlns:p15="http://schemas.microsoft.com/office/powerpoint/2012/main">
        <p15:guide id="1" orient="horz" pos="3861" userDrawn="1">
          <p15:clr>
            <a:srgbClr val="A4A3A4"/>
          </p15:clr>
        </p15:guide>
        <p15:guide id="2" pos="744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1623"/>
    <a:srgbClr val="010066"/>
    <a:srgbClr val="640000"/>
    <a:srgbClr val="E4FAEE"/>
    <a:srgbClr val="FBE5D6"/>
    <a:srgbClr val="B2ABBD"/>
    <a:srgbClr val="D897A3"/>
    <a:srgbClr val="90A8B7"/>
    <a:srgbClr val="FFFFFF"/>
    <a:srgbClr val="093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3" autoAdjust="0"/>
    <p:restoredTop sz="92736" autoAdjust="0"/>
  </p:normalViewPr>
  <p:slideViewPr>
    <p:cSldViewPr snapToGrid="0" snapToObjects="1" showGuides="1">
      <p:cViewPr varScale="1">
        <p:scale>
          <a:sx n="111" d="100"/>
          <a:sy n="111" d="100"/>
        </p:scale>
        <p:origin x="624" y="96"/>
      </p:cViewPr>
      <p:guideLst>
        <p:guide orient="horz" pos="3861"/>
        <p:guide pos="7446"/>
      </p:guideLst>
    </p:cSldViewPr>
  </p:slideViewPr>
  <p:notesTextViewPr>
    <p:cViewPr>
      <p:scale>
        <a:sx n="3" d="2"/>
        <a:sy n="3" d="2"/>
      </p:scale>
      <p:origin x="0" y="0"/>
    </p:cViewPr>
  </p:notesTextViewPr>
  <p:notesViewPr>
    <p:cSldViewPr snapToGrid="0" snapToObjects="1" showGuides="1">
      <p:cViewPr varScale="1">
        <p:scale>
          <a:sx n="68" d="100"/>
          <a:sy n="68" d="100"/>
        </p:scale>
        <p:origin x="3101"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DACBD-CDD8-4565-B9F3-1C3CBF9F63D7}" type="datetimeFigureOut">
              <a:rPr lang="en-AU" smtClean="0"/>
              <a:t>13/05/2024</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52ECBC-BEF5-4DD8-8CB9-946FE619C770}" type="slidenum">
              <a:rPr lang="en-AU" smtClean="0"/>
              <a:t>‹#›</a:t>
            </a:fld>
            <a:endParaRPr lang="en-AU"/>
          </a:p>
        </p:txBody>
      </p:sp>
    </p:spTree>
    <p:extLst>
      <p:ext uri="{BB962C8B-B14F-4D97-AF65-F5344CB8AC3E}">
        <p14:creationId xmlns:p14="http://schemas.microsoft.com/office/powerpoint/2010/main" val="2145765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11CB84-D0B3-C44D-BDDA-E6DD29AD4414}"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E0804-BAAB-D942-A332-52AA6138B38D}" type="slidenum">
              <a:rPr lang="en-US" smtClean="0"/>
              <a:t>‹#›</a:t>
            </a:fld>
            <a:endParaRPr lang="en-US"/>
          </a:p>
        </p:txBody>
      </p:sp>
    </p:spTree>
    <p:extLst>
      <p:ext uri="{BB962C8B-B14F-4D97-AF65-F5344CB8AC3E}">
        <p14:creationId xmlns:p14="http://schemas.microsoft.com/office/powerpoint/2010/main" val="12598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image option 1">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sp>
        <p:nvSpPr>
          <p:cNvPr id="12" name="Freeform 11"/>
          <p:cNvSpPr/>
          <p:nvPr userDrawn="1"/>
        </p:nvSpPr>
        <p:spPr>
          <a:xfrm>
            <a:off x="5876925" y="-19050"/>
            <a:ext cx="6315075" cy="688657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2">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2"/>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4"/>
          <p:cNvSpPr/>
          <p:nvPr userDrawn="1"/>
        </p:nvSpPr>
        <p:spPr>
          <a:xfrm>
            <a:off x="7600950" y="-9524"/>
            <a:ext cx="1485900" cy="6858000"/>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2">
            <a:extLst>
              <a:ext uri="{FF2B5EF4-FFF2-40B4-BE49-F238E27FC236}">
                <a16:creationId xmlns:a16="http://schemas.microsoft.com/office/drawing/2014/main" id="{CCB6A31A-187F-6BB3-DFD3-0D61EF07A7A0}"/>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203834" y="59917"/>
            <a:ext cx="5454430" cy="15155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EAB2094-60BA-3743-4DC5-0946831506C9}"/>
              </a:ext>
            </a:extLst>
          </p:cNvPr>
          <p:cNvSpPr>
            <a:spLocks noGrp="1"/>
          </p:cNvSpPr>
          <p:nvPr>
            <p:ph type="sldNum" sz="quarter" idx="15"/>
          </p:nvPr>
        </p:nvSpPr>
        <p:spPr/>
        <p:txBody>
          <a:bodyPr/>
          <a:lstStyle>
            <a:lvl1pPr>
              <a:defRPr>
                <a:solidFill>
                  <a:schemeClr val="bg1"/>
                </a:solidFill>
              </a:defRPr>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150312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9268" y="9525"/>
            <a:ext cx="12251268" cy="6885987"/>
          </a:xfrm>
          <a:prstGeom prst="rect">
            <a:avLst/>
          </a:prstGeom>
        </p:spPr>
      </p:pic>
      <p:sp>
        <p:nvSpPr>
          <p:cNvPr id="19" name="Freeform 18"/>
          <p:cNvSpPr/>
          <p:nvPr userDrawn="1"/>
        </p:nvSpPr>
        <p:spPr>
          <a:xfrm>
            <a:off x="4596644" y="-28574"/>
            <a:ext cx="1562100" cy="6915150"/>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 Placeholder 22"/>
          <p:cNvSpPr>
            <a:spLocks noGrp="1"/>
          </p:cNvSpPr>
          <p:nvPr>
            <p:ph type="body" sz="quarter" idx="13" hasCustomPrompt="1"/>
          </p:nvPr>
        </p:nvSpPr>
        <p:spPr>
          <a:xfrm>
            <a:off x="6274721" y="201489"/>
            <a:ext cx="5757606" cy="3435594"/>
          </a:xfrm>
          <a:prstGeom prst="rect">
            <a:avLst/>
          </a:prstGeom>
        </p:spPr>
        <p:txBody>
          <a:bodyPr wrap="square"/>
          <a:lstStyle>
            <a:lvl1pPr algn="r">
              <a:defRPr sz="4400" b="1" baseline="0">
                <a:solidFill>
                  <a:schemeClr val="bg1"/>
                </a:solidFill>
              </a:defRPr>
            </a:lvl1pPr>
          </a:lstStyle>
          <a:p>
            <a:pPr lvl="0"/>
            <a:r>
              <a:rPr lang="en-US" dirty="0"/>
              <a:t>SECTION DIVIDER OR PULL-OUT QUOTE (UPPER CASE)</a:t>
            </a:r>
          </a:p>
        </p:txBody>
      </p:sp>
      <p:sp>
        <p:nvSpPr>
          <p:cNvPr id="2" name="Slide Number Placeholder 1">
            <a:extLst>
              <a:ext uri="{FF2B5EF4-FFF2-40B4-BE49-F238E27FC236}">
                <a16:creationId xmlns:a16="http://schemas.microsoft.com/office/drawing/2014/main" id="{22882A5C-CB74-C09B-45D1-31C086EF1952}"/>
              </a:ext>
            </a:extLst>
          </p:cNvPr>
          <p:cNvSpPr>
            <a:spLocks noGrp="1"/>
          </p:cNvSpPr>
          <p:nvPr>
            <p:ph type="sldNum" sz="quarter" idx="14"/>
          </p:nvPr>
        </p:nvSpPr>
        <p:spPr>
          <a:xfrm>
            <a:off x="9289127" y="6359401"/>
            <a:ext cx="2743200" cy="365125"/>
          </a:xfrm>
        </p:spPr>
        <p:txBody>
          <a:bodyPr/>
          <a:lstStyle>
            <a:lvl1pPr algn="r">
              <a:defRPr>
                <a:solidFill>
                  <a:schemeClr val="bg1"/>
                </a:solidFill>
              </a:defRPr>
            </a:lvl1pPr>
          </a:lstStyle>
          <a:p>
            <a:fld id="{9DCA2AE0-AC67-4293-AD17-2D96805A8B45}" type="slidenum">
              <a:rPr lang="en-SG" smtClean="0"/>
              <a:pPr/>
              <a:t>‹#›</a:t>
            </a:fld>
            <a:endParaRPr lang="en-SG" dirty="0"/>
          </a:p>
        </p:txBody>
      </p:sp>
    </p:spTree>
    <p:extLst>
      <p:ext uri="{BB962C8B-B14F-4D97-AF65-F5344CB8AC3E}">
        <p14:creationId xmlns:p14="http://schemas.microsoft.com/office/powerpoint/2010/main" val="4107368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py with texture layout">
    <p:spTree>
      <p:nvGrpSpPr>
        <p:cNvPr id="1" name=""/>
        <p:cNvGrpSpPr/>
        <p:nvPr/>
      </p:nvGrpSpPr>
      <p:grpSpPr>
        <a:xfrm>
          <a:off x="0" y="0"/>
          <a:ext cx="0" cy="0"/>
          <a:chOff x="0" y="0"/>
          <a:chExt cx="0" cy="0"/>
        </a:xfrm>
      </p:grpSpPr>
      <p:sp>
        <p:nvSpPr>
          <p:cNvPr id="2" name="Rectangle 1"/>
          <p:cNvSpPr/>
          <p:nvPr userDrawn="1"/>
        </p:nvSpPr>
        <p:spPr>
          <a:xfrm>
            <a:off x="5876925" y="-19050"/>
            <a:ext cx="6315075" cy="68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a:off x="9993085" y="9525"/>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20"/>
          <p:cNvSpPr/>
          <p:nvPr userDrawn="1"/>
        </p:nvSpPr>
        <p:spPr>
          <a:xfrm>
            <a:off x="8420099" y="0"/>
            <a:ext cx="1571625" cy="6867525"/>
          </a:xfrm>
          <a:custGeom>
            <a:avLst/>
            <a:gdLst>
              <a:gd name="connsiteX0" fmla="*/ 0 w 1562100"/>
              <a:gd name="connsiteY0" fmla="*/ 0 h 6877050"/>
              <a:gd name="connsiteX1" fmla="*/ 1562100 w 1562100"/>
              <a:gd name="connsiteY1" fmla="*/ 28575 h 6877050"/>
              <a:gd name="connsiteX2" fmla="*/ 1562100 w 1562100"/>
              <a:gd name="connsiteY2" fmla="*/ 6877050 h 6877050"/>
              <a:gd name="connsiteX3" fmla="*/ 1485900 w 1562100"/>
              <a:gd name="connsiteY3" fmla="*/ 6858000 h 6877050"/>
              <a:gd name="connsiteX4" fmla="*/ 0 w 1562100"/>
              <a:gd name="connsiteY4" fmla="*/ 0 h 6877050"/>
              <a:gd name="connsiteX0" fmla="*/ 0 w 1571625"/>
              <a:gd name="connsiteY0" fmla="*/ 0 h 6867525"/>
              <a:gd name="connsiteX1" fmla="*/ 1571625 w 1571625"/>
              <a:gd name="connsiteY1" fmla="*/ 19050 h 6867525"/>
              <a:gd name="connsiteX2" fmla="*/ 1571625 w 1571625"/>
              <a:gd name="connsiteY2" fmla="*/ 6867525 h 6867525"/>
              <a:gd name="connsiteX3" fmla="*/ 1495425 w 1571625"/>
              <a:gd name="connsiteY3" fmla="*/ 6848475 h 6867525"/>
              <a:gd name="connsiteX4" fmla="*/ 0 w 1571625"/>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6867525">
                <a:moveTo>
                  <a:pt x="0" y="0"/>
                </a:moveTo>
                <a:lnTo>
                  <a:pt x="1571625" y="19050"/>
                </a:lnTo>
                <a:lnTo>
                  <a:pt x="1571625" y="6867525"/>
                </a:lnTo>
                <a:lnTo>
                  <a:pt x="1495425" y="68484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18" name="Freeform 17"/>
          <p:cNvSpPr/>
          <p:nvPr userDrawn="1"/>
        </p:nvSpPr>
        <p:spPr>
          <a:xfrm>
            <a:off x="8419555" y="4354"/>
            <a:ext cx="3772445"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userDrawn="1"/>
        </p:nvSpPr>
        <p:spPr>
          <a:xfrm>
            <a:off x="9993085" y="-19049"/>
            <a:ext cx="124340" cy="68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22"/>
          <p:cNvSpPr/>
          <p:nvPr userDrawn="1"/>
        </p:nvSpPr>
        <p:spPr>
          <a:xfrm>
            <a:off x="8429625" y="9525"/>
            <a:ext cx="1562100" cy="6858000"/>
          </a:xfrm>
          <a:custGeom>
            <a:avLst/>
            <a:gdLst>
              <a:gd name="connsiteX0" fmla="*/ 0 w 1562100"/>
              <a:gd name="connsiteY0" fmla="*/ 0 h 6877050"/>
              <a:gd name="connsiteX1" fmla="*/ 1562100 w 1562100"/>
              <a:gd name="connsiteY1" fmla="*/ 28575 h 6877050"/>
              <a:gd name="connsiteX2" fmla="*/ 1562100 w 1562100"/>
              <a:gd name="connsiteY2" fmla="*/ 6877050 h 6877050"/>
              <a:gd name="connsiteX3" fmla="*/ 1485900 w 1562100"/>
              <a:gd name="connsiteY3" fmla="*/ 6858000 h 6877050"/>
              <a:gd name="connsiteX4" fmla="*/ 0 w 1562100"/>
              <a:gd name="connsiteY4" fmla="*/ 0 h 6877050"/>
              <a:gd name="connsiteX0" fmla="*/ 0 w 1562100"/>
              <a:gd name="connsiteY0" fmla="*/ 0 h 6858000"/>
              <a:gd name="connsiteX1" fmla="*/ 1562100 w 1562100"/>
              <a:gd name="connsiteY1" fmla="*/ 9525 h 6858000"/>
              <a:gd name="connsiteX2" fmla="*/ 1562100 w 1562100"/>
              <a:gd name="connsiteY2" fmla="*/ 6858000 h 6858000"/>
              <a:gd name="connsiteX3" fmla="*/ 1485900 w 1562100"/>
              <a:gd name="connsiteY3" fmla="*/ 6838950 h 6858000"/>
              <a:gd name="connsiteX4" fmla="*/ 0 w 15621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58000">
                <a:moveTo>
                  <a:pt x="0" y="0"/>
                </a:moveTo>
                <a:lnTo>
                  <a:pt x="1562100" y="9525"/>
                </a:lnTo>
                <a:lnTo>
                  <a:pt x="1562100" y="6858000"/>
                </a:lnTo>
                <a:lnTo>
                  <a:pt x="1485900" y="6838950"/>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sp>
        <p:nvSpPr>
          <p:cNvPr id="25" name="Text Placeholder 17">
            <a:extLst>
              <a:ext uri="{FF2B5EF4-FFF2-40B4-BE49-F238E27FC236}">
                <a16:creationId xmlns:a16="http://schemas.microsoft.com/office/drawing/2014/main" id="{24471D24-097D-4A0B-AAB7-E368924B2A3B}"/>
              </a:ext>
            </a:extLst>
          </p:cNvPr>
          <p:cNvSpPr>
            <a:spLocks noGrp="1"/>
          </p:cNvSpPr>
          <p:nvPr>
            <p:ph type="body" sz="quarter" idx="19" hasCustomPrompt="1"/>
          </p:nvPr>
        </p:nvSpPr>
        <p:spPr>
          <a:xfrm>
            <a:off x="306361" y="2131370"/>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Body copy (20pt, Arial) </a:t>
            </a:r>
          </a:p>
          <a:p>
            <a:r>
              <a:rPr lang="en-AU" dirty="0"/>
              <a:t>Level 1 bullet list (20pt, Arial)</a:t>
            </a:r>
          </a:p>
          <a:p>
            <a:pPr lvl="1"/>
            <a:r>
              <a:rPr lang="en-AU" dirty="0"/>
              <a:t>Level 2 bullet list (16pt, Arial)</a:t>
            </a:r>
          </a:p>
          <a:p>
            <a:pPr lvl="2"/>
            <a:r>
              <a:rPr lang="en-AU" dirty="0"/>
              <a:t>Level 3 bullet list (14pt, Arial)</a:t>
            </a:r>
          </a:p>
          <a:p>
            <a:endParaRPr lang="en-AU" dirty="0"/>
          </a:p>
        </p:txBody>
      </p:sp>
      <p:sp>
        <p:nvSpPr>
          <p:cNvPr id="26" name="Text Placeholder 17">
            <a:extLst>
              <a:ext uri="{FF2B5EF4-FFF2-40B4-BE49-F238E27FC236}">
                <a16:creationId xmlns:a16="http://schemas.microsoft.com/office/drawing/2014/main" id="{3933E723-58E9-48E9-AF02-C4781A4C0E22}"/>
              </a:ext>
            </a:extLst>
          </p:cNvPr>
          <p:cNvSpPr>
            <a:spLocks noGrp="1"/>
          </p:cNvSpPr>
          <p:nvPr>
            <p:ph type="body" sz="quarter" idx="18" hasCustomPrompt="1"/>
          </p:nvPr>
        </p:nvSpPr>
        <p:spPr>
          <a:xfrm>
            <a:off x="294362" y="4513254"/>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Level 1 bullet list (20pt, Arial) &gt; use ‘enter’, then ‘tab’ to create level 2 and 3 sub-bullet lists. </a:t>
            </a:r>
          </a:p>
          <a:p>
            <a:pPr lvl="1"/>
            <a:r>
              <a:rPr lang="en-AU" dirty="0"/>
              <a:t>Level 2 bullet list (16pt, Arial)</a:t>
            </a:r>
          </a:p>
          <a:p>
            <a:pPr lvl="2"/>
            <a:r>
              <a:rPr lang="en-AU" dirty="0"/>
              <a:t>Level 3 bullet list (14pt, Arial)</a:t>
            </a:r>
          </a:p>
          <a:p>
            <a:endParaRPr lang="en-AU" dirty="0"/>
          </a:p>
          <a:p>
            <a:endParaRPr lang="en-AU" dirty="0"/>
          </a:p>
        </p:txBody>
      </p:sp>
      <p:sp>
        <p:nvSpPr>
          <p:cNvPr id="4" name="Slide Number Placeholder 3">
            <a:extLst>
              <a:ext uri="{FF2B5EF4-FFF2-40B4-BE49-F238E27FC236}">
                <a16:creationId xmlns:a16="http://schemas.microsoft.com/office/drawing/2014/main" id="{6C78ECA5-1A68-DD2A-5406-A0802908C983}"/>
              </a:ext>
            </a:extLst>
          </p:cNvPr>
          <p:cNvSpPr>
            <a:spLocks noGrp="1"/>
          </p:cNvSpPr>
          <p:nvPr>
            <p:ph type="sldNum" sz="quarter" idx="20"/>
          </p:nvPr>
        </p:nvSpPr>
        <p:spPr/>
        <p:txBody>
          <a:bodyPr/>
          <a:lstStyle>
            <a:lvl1pPr>
              <a:defRPr b="1"/>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195457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image option 2">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sp>
        <p:nvSpPr>
          <p:cNvPr id="11" name="Freeform 10"/>
          <p:cNvSpPr/>
          <p:nvPr userDrawn="1"/>
        </p:nvSpPr>
        <p:spPr>
          <a:xfrm>
            <a:off x="5876925" y="-19050"/>
            <a:ext cx="6315075" cy="688657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2">
              <a:grayscl/>
            </a:blip>
            <a:srcRect/>
            <a:tile tx="381000" ty="0" sx="65000" sy="6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15"/>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19"/>
          <p:cNvSpPr/>
          <p:nvPr userDrawn="1"/>
        </p:nvSpPr>
        <p:spPr>
          <a:xfrm>
            <a:off x="7605712" y="-19050"/>
            <a:ext cx="1485900" cy="6886575"/>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2">
            <a:extLst>
              <a:ext uri="{FF2B5EF4-FFF2-40B4-BE49-F238E27FC236}">
                <a16:creationId xmlns:a16="http://schemas.microsoft.com/office/drawing/2014/main" id="{698543B3-AEA2-6BAF-2023-4023E7B248E2}"/>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203834" y="59917"/>
            <a:ext cx="5454430" cy="15155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3E12A0D-B219-C762-2A63-C98E009C396C}"/>
              </a:ext>
            </a:extLst>
          </p:cNvPr>
          <p:cNvSpPr>
            <a:spLocks noGrp="1"/>
          </p:cNvSpPr>
          <p:nvPr>
            <p:ph type="sldNum" sz="quarter" idx="15"/>
          </p:nvPr>
        </p:nvSpPr>
        <p:spPr/>
        <p:txBody>
          <a:bodyPr/>
          <a:lstStyle>
            <a:lvl1pPr>
              <a:defRPr>
                <a:solidFill>
                  <a:schemeClr val="bg1"/>
                </a:solidFill>
              </a:defRPr>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286662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image option 3">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a:t>SUB HEADLINE / PRESENTER (28PT ARIAL NARROW, UPPER CASE)</a:t>
            </a:r>
            <a:endParaRPr lang="en-US" dirty="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a:t>DATE (20PT ARIAL NARROW, UPPER CASE)</a:t>
            </a:r>
            <a:br>
              <a:rPr lang="en-AU" dirty="0"/>
            </a:br>
            <a:endParaRPr lang="en-US" dirty="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a:t>LOCATION/ EXTRA LINE (20PT ARIAL NARROW, UPPER CASE)</a:t>
            </a:r>
            <a:br>
              <a:rPr lang="en-AU" dirty="0"/>
            </a:br>
            <a:endParaRPr lang="en-US" dirty="0"/>
          </a:p>
        </p:txBody>
      </p:sp>
      <p:sp>
        <p:nvSpPr>
          <p:cNvPr id="12" name="Freeform 11"/>
          <p:cNvSpPr/>
          <p:nvPr userDrawn="1"/>
        </p:nvSpPr>
        <p:spPr>
          <a:xfrm>
            <a:off x="5816540" y="-38100"/>
            <a:ext cx="6315075" cy="688657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2">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2"/>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4"/>
          <p:cNvSpPr/>
          <p:nvPr userDrawn="1"/>
        </p:nvSpPr>
        <p:spPr>
          <a:xfrm>
            <a:off x="7605712" y="-19050"/>
            <a:ext cx="1485900" cy="6886575"/>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2">
            <a:extLst>
              <a:ext uri="{FF2B5EF4-FFF2-40B4-BE49-F238E27FC236}">
                <a16:creationId xmlns:a16="http://schemas.microsoft.com/office/drawing/2014/main" id="{B67A08D3-57FF-72CA-6B64-02F988401D3B}"/>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203834" y="59917"/>
            <a:ext cx="5454430" cy="15155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053D9BC-ECC2-1E3B-275A-D889FDC9DFF8}"/>
              </a:ext>
            </a:extLst>
          </p:cNvPr>
          <p:cNvSpPr>
            <a:spLocks noGrp="1"/>
          </p:cNvSpPr>
          <p:nvPr>
            <p:ph type="sldNum" sz="quarter" idx="15"/>
          </p:nvPr>
        </p:nvSpPr>
        <p:spPr/>
        <p:txBody>
          <a:bodyPr/>
          <a:lstStyle>
            <a:lvl1pPr>
              <a:defRPr>
                <a:solidFill>
                  <a:schemeClr val="bg1"/>
                </a:solidFill>
              </a:defRPr>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15939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162045-94CD-4BD2-22AD-CE2085A6C9A5}"/>
              </a:ext>
            </a:extLst>
          </p:cNvPr>
          <p:cNvSpPr>
            <a:spLocks noGrp="1"/>
          </p:cNvSpPr>
          <p:nvPr>
            <p:ph type="sldNum" sz="quarter" idx="10"/>
          </p:nvPr>
        </p:nvSpPr>
        <p:spPr>
          <a:xfrm>
            <a:off x="4724400" y="6359401"/>
            <a:ext cx="2743200" cy="365125"/>
          </a:xfrm>
        </p:spPr>
        <p:txBody>
          <a:bodyPr/>
          <a:lstStyle>
            <a:lvl1pPr algn="ctr">
              <a:defRPr b="1"/>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42458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CFF429AF-842D-05B4-1162-598480C9EE18}"/>
              </a:ext>
            </a:extLst>
          </p:cNvPr>
          <p:cNvPicPr>
            <a:picLocks noChangeAspect="1"/>
          </p:cNvPicPr>
          <p:nvPr userDrawn="1"/>
        </p:nvPicPr>
        <p:blipFill rotWithShape="1">
          <a:blip r:embed="rId2"/>
          <a:srcRect l="45375"/>
          <a:stretch/>
        </p:blipFill>
        <p:spPr>
          <a:xfrm>
            <a:off x="0" y="6028872"/>
            <a:ext cx="12280392" cy="829128"/>
          </a:xfrm>
          <a:prstGeom prst="rect">
            <a:avLst/>
          </a:prstGeom>
        </p:spPr>
      </p:pic>
      <p:sp>
        <p:nvSpPr>
          <p:cNvPr id="17" name="Freeform 16"/>
          <p:cNvSpPr/>
          <p:nvPr userDrawn="1"/>
        </p:nvSpPr>
        <p:spPr>
          <a:xfrm>
            <a:off x="8428264" y="0"/>
            <a:ext cx="3772445"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blipFill dpi="0" rotWithShape="1">
            <a:blip r:embed="rId3">
              <a:grayscl/>
            </a:blip>
            <a:srcRect/>
            <a:tile tx="762000" ty="0" sx="80000" sy="8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a:off x="9993085" y="9525"/>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20"/>
          <p:cNvSpPr/>
          <p:nvPr userDrawn="1"/>
        </p:nvSpPr>
        <p:spPr>
          <a:xfrm>
            <a:off x="8420099" y="1"/>
            <a:ext cx="1571625" cy="6877050"/>
          </a:xfrm>
          <a:custGeom>
            <a:avLst/>
            <a:gdLst>
              <a:gd name="connsiteX0" fmla="*/ 0 w 1562100"/>
              <a:gd name="connsiteY0" fmla="*/ 0 h 6877050"/>
              <a:gd name="connsiteX1" fmla="*/ 1562100 w 1562100"/>
              <a:gd name="connsiteY1" fmla="*/ 28575 h 6877050"/>
              <a:gd name="connsiteX2" fmla="*/ 1562100 w 1562100"/>
              <a:gd name="connsiteY2" fmla="*/ 6877050 h 6877050"/>
              <a:gd name="connsiteX3" fmla="*/ 1485900 w 1562100"/>
              <a:gd name="connsiteY3" fmla="*/ 6858000 h 6877050"/>
              <a:gd name="connsiteX4" fmla="*/ 0 w 1562100"/>
              <a:gd name="connsiteY4" fmla="*/ 0 h 6877050"/>
              <a:gd name="connsiteX0" fmla="*/ 0 w 1571625"/>
              <a:gd name="connsiteY0" fmla="*/ 0 h 6867525"/>
              <a:gd name="connsiteX1" fmla="*/ 1571625 w 1571625"/>
              <a:gd name="connsiteY1" fmla="*/ 19050 h 6867525"/>
              <a:gd name="connsiteX2" fmla="*/ 1571625 w 1571625"/>
              <a:gd name="connsiteY2" fmla="*/ 6867525 h 6867525"/>
              <a:gd name="connsiteX3" fmla="*/ 1495425 w 1571625"/>
              <a:gd name="connsiteY3" fmla="*/ 6848475 h 6867525"/>
              <a:gd name="connsiteX4" fmla="*/ 0 w 1571625"/>
              <a:gd name="connsiteY4" fmla="*/ 0 h 686752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905625"/>
              <a:gd name="connsiteX1" fmla="*/ 1571625 w 1571625"/>
              <a:gd name="connsiteY1" fmla="*/ 19050 h 6905625"/>
              <a:gd name="connsiteX2" fmla="*/ 1571625 w 1571625"/>
              <a:gd name="connsiteY2" fmla="*/ 6905625 h 6905625"/>
              <a:gd name="connsiteX3" fmla="*/ 1495425 w 1571625"/>
              <a:gd name="connsiteY3" fmla="*/ 6877050 h 6905625"/>
              <a:gd name="connsiteX4" fmla="*/ 0 w 1571625"/>
              <a:gd name="connsiteY4" fmla="*/ 0 h 690562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77050 h 6877050"/>
              <a:gd name="connsiteX3" fmla="*/ 1495425 w 1571625"/>
              <a:gd name="connsiteY3" fmla="*/ 6877050 h 6877050"/>
              <a:gd name="connsiteX4" fmla="*/ 0 w 1571625"/>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6877050">
                <a:moveTo>
                  <a:pt x="0" y="0"/>
                </a:moveTo>
                <a:lnTo>
                  <a:pt x="1571625" y="19050"/>
                </a:lnTo>
                <a:lnTo>
                  <a:pt x="1571625" y="6877050"/>
                </a:lnTo>
                <a:lnTo>
                  <a:pt x="1495425" y="6877050"/>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16" name="Text Placeholder 17">
            <a:extLst>
              <a:ext uri="{FF2B5EF4-FFF2-40B4-BE49-F238E27FC236}">
                <a16:creationId xmlns:a16="http://schemas.microsoft.com/office/drawing/2014/main" id="{826A8197-2B0B-4621-B907-A8905AA882D7}"/>
              </a:ext>
            </a:extLst>
          </p:cNvPr>
          <p:cNvSpPr>
            <a:spLocks noGrp="1"/>
          </p:cNvSpPr>
          <p:nvPr>
            <p:ph type="body" sz="quarter" idx="19" hasCustomPrompt="1"/>
          </p:nvPr>
        </p:nvSpPr>
        <p:spPr>
          <a:xfrm>
            <a:off x="306361" y="2131370"/>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Body copy (20pt, Arial) </a:t>
            </a:r>
          </a:p>
          <a:p>
            <a:r>
              <a:rPr lang="en-AU" dirty="0"/>
              <a:t>Level 1 bullet list (20pt, Arial)</a:t>
            </a:r>
          </a:p>
          <a:p>
            <a:pPr lvl="1"/>
            <a:r>
              <a:rPr lang="en-AU" dirty="0"/>
              <a:t>Level 2 bullet list (16pt, Arial)</a:t>
            </a:r>
          </a:p>
          <a:p>
            <a:pPr lvl="2"/>
            <a:r>
              <a:rPr lang="en-AU" dirty="0"/>
              <a:t>Level 3 bullet list (14pt, Arial)</a:t>
            </a:r>
          </a:p>
          <a:p>
            <a:endParaRPr lang="en-AU" dirty="0"/>
          </a:p>
        </p:txBody>
      </p:sp>
      <p:sp>
        <p:nvSpPr>
          <p:cNvPr id="18" name="Text Placeholder 17">
            <a:extLst>
              <a:ext uri="{FF2B5EF4-FFF2-40B4-BE49-F238E27FC236}">
                <a16:creationId xmlns:a16="http://schemas.microsoft.com/office/drawing/2014/main" id="{D2BC6EAF-DF11-4FD9-BBE4-309E0B97BF5C}"/>
              </a:ext>
            </a:extLst>
          </p:cNvPr>
          <p:cNvSpPr>
            <a:spLocks noGrp="1"/>
          </p:cNvSpPr>
          <p:nvPr>
            <p:ph type="body" sz="quarter" idx="18" hasCustomPrompt="1"/>
          </p:nvPr>
        </p:nvSpPr>
        <p:spPr>
          <a:xfrm>
            <a:off x="294362" y="4513254"/>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Level 1 bullet list (20pt, Arial) &gt; use ‘enter’, then ‘tab’ to create level 2 and 3 sub-bullet lists. </a:t>
            </a:r>
          </a:p>
          <a:p>
            <a:pPr lvl="1"/>
            <a:r>
              <a:rPr lang="en-AU" dirty="0"/>
              <a:t>Level 2 bullet list (16pt, Arial)</a:t>
            </a:r>
          </a:p>
          <a:p>
            <a:pPr lvl="2"/>
            <a:r>
              <a:rPr lang="en-AU" dirty="0"/>
              <a:t>Level 3 bullet list (14pt, Arial)</a:t>
            </a:r>
          </a:p>
          <a:p>
            <a:endParaRPr lang="en-AU" dirty="0"/>
          </a:p>
          <a:p>
            <a:endParaRPr lang="en-AU" dirty="0"/>
          </a:p>
        </p:txBody>
      </p:sp>
      <p:pic>
        <p:nvPicPr>
          <p:cNvPr id="3" name="Picture 2">
            <a:extLst>
              <a:ext uri="{FF2B5EF4-FFF2-40B4-BE49-F238E27FC236}">
                <a16:creationId xmlns:a16="http://schemas.microsoft.com/office/drawing/2014/main" id="{55214A42-E41E-8A98-4988-DB110080418E}"/>
              </a:ext>
            </a:extLst>
          </p:cNvPr>
          <p:cNvPicPr>
            <a:picLocks noChangeAspect="1" noChangeArrowheads="1"/>
          </p:cNvPicPr>
          <p:nvPr userDrawn="1"/>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7829603" y="6329217"/>
            <a:ext cx="1931504" cy="536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8641695-1CC5-2BDD-80E8-CC0423702844}"/>
              </a:ext>
            </a:extLst>
          </p:cNvPr>
          <p:cNvSpPr>
            <a:spLocks noGrp="1"/>
          </p:cNvSpPr>
          <p:nvPr>
            <p:ph type="sldNum" sz="quarter" idx="20"/>
          </p:nvPr>
        </p:nvSpPr>
        <p:spPr/>
        <p:txBody>
          <a:bodyPr/>
          <a:lstStyle>
            <a:lvl1pPr>
              <a:defRPr b="1"/>
            </a:lvl1pPr>
          </a:lstStyle>
          <a:p>
            <a:fld id="{9DCA2AE0-AC67-4293-AD17-2D96805A8B45}" type="slidenum">
              <a:rPr lang="en-SG" smtClean="0"/>
              <a:pPr/>
              <a:t>‹#›</a:t>
            </a:fld>
            <a:endParaRPr lang="en-SG" dirty="0"/>
          </a:p>
        </p:txBody>
      </p:sp>
    </p:spTree>
    <p:extLst>
      <p:ext uri="{BB962C8B-B14F-4D97-AF65-F5344CB8AC3E}">
        <p14:creationId xmlns:p14="http://schemas.microsoft.com/office/powerpoint/2010/main" val="411859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ith image">
    <p:spTree>
      <p:nvGrpSpPr>
        <p:cNvPr id="1" name=""/>
        <p:cNvGrpSpPr/>
        <p:nvPr/>
      </p:nvGrpSpPr>
      <p:grpSpPr>
        <a:xfrm>
          <a:off x="0" y="0"/>
          <a:ext cx="0" cy="0"/>
          <a:chOff x="0" y="0"/>
          <a:chExt cx="0" cy="0"/>
        </a:xfrm>
      </p:grpSpPr>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CFF429AF-842D-05B4-1162-598480C9EE18}"/>
              </a:ext>
            </a:extLst>
          </p:cNvPr>
          <p:cNvPicPr>
            <a:picLocks noChangeAspect="1"/>
          </p:cNvPicPr>
          <p:nvPr userDrawn="1"/>
        </p:nvPicPr>
        <p:blipFill rotWithShape="1">
          <a:blip r:embed="rId2"/>
          <a:srcRect l="45375"/>
          <a:stretch/>
        </p:blipFill>
        <p:spPr>
          <a:xfrm>
            <a:off x="0" y="6028872"/>
            <a:ext cx="12280392" cy="829128"/>
          </a:xfrm>
          <a:prstGeom prst="rect">
            <a:avLst/>
          </a:prstGeom>
        </p:spPr>
      </p:pic>
      <p:sp>
        <p:nvSpPr>
          <p:cNvPr id="38" name="Text Placeholder 17"/>
          <p:cNvSpPr>
            <a:spLocks noGrp="1"/>
          </p:cNvSpPr>
          <p:nvPr>
            <p:ph type="body" sz="quarter" idx="11" hasCustomPrompt="1"/>
          </p:nvPr>
        </p:nvSpPr>
        <p:spPr>
          <a:xfrm>
            <a:off x="2907858"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a:t>SUB HEADING (24PT, UPPER CASE)</a:t>
            </a:r>
            <a:endParaRPr lang="en-US" dirty="0"/>
          </a:p>
        </p:txBody>
      </p:sp>
      <p:sp>
        <p:nvSpPr>
          <p:cNvPr id="39" name="Text Placeholder 22"/>
          <p:cNvSpPr>
            <a:spLocks noGrp="1"/>
          </p:cNvSpPr>
          <p:nvPr>
            <p:ph type="body" sz="quarter" idx="13" hasCustomPrompt="1"/>
          </p:nvPr>
        </p:nvSpPr>
        <p:spPr>
          <a:xfrm>
            <a:off x="2907858"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a:t>HEADING (42PT, UPPER CASE)</a:t>
            </a:r>
          </a:p>
        </p:txBody>
      </p:sp>
      <p:sp>
        <p:nvSpPr>
          <p:cNvPr id="40" name="Text Placeholder 17"/>
          <p:cNvSpPr>
            <a:spLocks noGrp="1"/>
          </p:cNvSpPr>
          <p:nvPr>
            <p:ph type="body" sz="quarter" idx="14" hasCustomPrompt="1"/>
          </p:nvPr>
        </p:nvSpPr>
        <p:spPr>
          <a:xfrm>
            <a:off x="2907858"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1 (20PT, ARIAL NARROW, UPPER CASE)</a:t>
            </a:r>
          </a:p>
        </p:txBody>
      </p:sp>
      <p:sp>
        <p:nvSpPr>
          <p:cNvPr id="42" name="Text Placeholder 17"/>
          <p:cNvSpPr>
            <a:spLocks noGrp="1"/>
          </p:cNvSpPr>
          <p:nvPr>
            <p:ph type="body" sz="quarter" idx="17" hasCustomPrompt="1"/>
          </p:nvPr>
        </p:nvSpPr>
        <p:spPr>
          <a:xfrm>
            <a:off x="2902009"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a:t>INTRO HEADING 2 (20PT, ARIAL NARROW, UPPER CASE)</a:t>
            </a:r>
          </a:p>
        </p:txBody>
      </p:sp>
      <p:sp>
        <p:nvSpPr>
          <p:cNvPr id="16" name="Text Placeholder 17">
            <a:extLst>
              <a:ext uri="{FF2B5EF4-FFF2-40B4-BE49-F238E27FC236}">
                <a16:creationId xmlns:a16="http://schemas.microsoft.com/office/drawing/2014/main" id="{826A8197-2B0B-4621-B907-A8905AA882D7}"/>
              </a:ext>
            </a:extLst>
          </p:cNvPr>
          <p:cNvSpPr>
            <a:spLocks noGrp="1"/>
          </p:cNvSpPr>
          <p:nvPr>
            <p:ph type="body" sz="quarter" idx="19" hasCustomPrompt="1"/>
          </p:nvPr>
        </p:nvSpPr>
        <p:spPr>
          <a:xfrm>
            <a:off x="2908159" y="2131370"/>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Body copy (20pt, Arial) </a:t>
            </a:r>
          </a:p>
          <a:p>
            <a:r>
              <a:rPr lang="en-AU" dirty="0"/>
              <a:t>Level 1 bullet list (20pt, Arial)</a:t>
            </a:r>
          </a:p>
          <a:p>
            <a:pPr lvl="1"/>
            <a:r>
              <a:rPr lang="en-AU" dirty="0"/>
              <a:t>Level 2 bullet list (16pt, Arial)</a:t>
            </a:r>
          </a:p>
          <a:p>
            <a:pPr lvl="2"/>
            <a:r>
              <a:rPr lang="en-AU" dirty="0"/>
              <a:t>Level 3 bullet list (14pt, Arial)</a:t>
            </a:r>
          </a:p>
          <a:p>
            <a:endParaRPr lang="en-AU" dirty="0"/>
          </a:p>
        </p:txBody>
      </p:sp>
      <p:sp>
        <p:nvSpPr>
          <p:cNvPr id="18" name="Text Placeholder 17">
            <a:extLst>
              <a:ext uri="{FF2B5EF4-FFF2-40B4-BE49-F238E27FC236}">
                <a16:creationId xmlns:a16="http://schemas.microsoft.com/office/drawing/2014/main" id="{D2BC6EAF-DF11-4FD9-BBE4-309E0B97BF5C}"/>
              </a:ext>
            </a:extLst>
          </p:cNvPr>
          <p:cNvSpPr>
            <a:spLocks noGrp="1"/>
          </p:cNvSpPr>
          <p:nvPr>
            <p:ph type="body" sz="quarter" idx="18" hasCustomPrompt="1"/>
          </p:nvPr>
        </p:nvSpPr>
        <p:spPr>
          <a:xfrm>
            <a:off x="2896160" y="4513254"/>
            <a:ext cx="7451725" cy="1729430"/>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atin typeface="Arial" panose="020B0604020202020204" pitchFamily="34" charset="0"/>
                <a:cs typeface="Arial" panose="020B0604020202020204" pitchFamily="34" charset="0"/>
              </a:defRPr>
            </a:lvl2pPr>
            <a:lvl3pPr marL="1143000" indent="-228600">
              <a:buFont typeface="Wingdings" panose="05000000000000000000" pitchFamily="2" charset="2"/>
              <a:buChar char="§"/>
              <a:defRPr sz="1400">
                <a:latin typeface="Arial" panose="020B0604020202020204" pitchFamily="34" charset="0"/>
                <a:cs typeface="Arial" panose="020B0604020202020204" pitchFamily="34" charset="0"/>
              </a:defRPr>
            </a:lvl3pPr>
          </a:lstStyle>
          <a:p>
            <a:r>
              <a:rPr lang="en-AU" dirty="0"/>
              <a:t>Level 1 bullet list (20pt, Arial) &gt; use ‘enter’, then ‘tab’ to create level 2 and 3 sub-bullet lists. </a:t>
            </a:r>
          </a:p>
          <a:p>
            <a:pPr lvl="1"/>
            <a:r>
              <a:rPr lang="en-AU" dirty="0"/>
              <a:t>Level 2 bullet list (16pt, Arial)</a:t>
            </a:r>
          </a:p>
          <a:p>
            <a:pPr lvl="2"/>
            <a:r>
              <a:rPr lang="en-AU" dirty="0"/>
              <a:t>Level 3 bullet list (14pt, Arial)</a:t>
            </a:r>
          </a:p>
          <a:p>
            <a:endParaRPr lang="en-AU" dirty="0"/>
          </a:p>
          <a:p>
            <a:endParaRPr lang="en-AU" dirty="0"/>
          </a:p>
        </p:txBody>
      </p:sp>
      <p:pic>
        <p:nvPicPr>
          <p:cNvPr id="3" name="Picture 2">
            <a:extLst>
              <a:ext uri="{FF2B5EF4-FFF2-40B4-BE49-F238E27FC236}">
                <a16:creationId xmlns:a16="http://schemas.microsoft.com/office/drawing/2014/main" id="{55214A42-E41E-8A98-4988-DB110080418E}"/>
              </a:ext>
            </a:extLst>
          </p:cNvPr>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9782162" y="6329217"/>
            <a:ext cx="1931504" cy="5366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730318-2E0D-EED9-AB6D-FD598F50A272}"/>
              </a:ext>
            </a:extLst>
          </p:cNvPr>
          <p:cNvPicPr>
            <a:picLocks noChangeAspect="1"/>
          </p:cNvPicPr>
          <p:nvPr userDrawn="1"/>
        </p:nvPicPr>
        <p:blipFill rotWithShape="1">
          <a:blip r:embed="rId4"/>
          <a:srcRect l="38986"/>
          <a:stretch/>
        </p:blipFill>
        <p:spPr>
          <a:xfrm>
            <a:off x="0" y="-19049"/>
            <a:ext cx="2228120" cy="6894374"/>
          </a:xfrm>
          <a:prstGeom prst="rect">
            <a:avLst/>
          </a:prstGeom>
        </p:spPr>
      </p:pic>
      <p:sp>
        <p:nvSpPr>
          <p:cNvPr id="5" name="Slide Number Placeholder 4">
            <a:extLst>
              <a:ext uri="{FF2B5EF4-FFF2-40B4-BE49-F238E27FC236}">
                <a16:creationId xmlns:a16="http://schemas.microsoft.com/office/drawing/2014/main" id="{1E7AB9F9-5A7F-9486-6A41-FEC92BD1ACC5}"/>
              </a:ext>
            </a:extLst>
          </p:cNvPr>
          <p:cNvSpPr>
            <a:spLocks noGrp="1"/>
          </p:cNvSpPr>
          <p:nvPr>
            <p:ph type="sldNum" sz="quarter" idx="20"/>
          </p:nvPr>
        </p:nvSpPr>
        <p:spPr/>
        <p:txBody>
          <a:bodyPr/>
          <a:lstStyle>
            <a:lvl1pPr>
              <a:defRPr b="1"/>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216443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0" name="Rectangle 19"/>
          <p:cNvSpPr/>
          <p:nvPr userDrawn="1"/>
        </p:nvSpPr>
        <p:spPr>
          <a:xfrm>
            <a:off x="9381263" y="120368"/>
            <a:ext cx="123825" cy="535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47588" y="6397304"/>
            <a:ext cx="1267288" cy="368735"/>
          </a:xfrm>
          <a:prstGeom prst="rect">
            <a:avLst/>
          </a:prstGeom>
        </p:spPr>
      </p:pic>
      <p:sp>
        <p:nvSpPr>
          <p:cNvPr id="18" name="Text Placeholder 17"/>
          <p:cNvSpPr>
            <a:spLocks noGrp="1"/>
          </p:cNvSpPr>
          <p:nvPr>
            <p:ph type="body" sz="quarter" idx="11" hasCustomPrompt="1"/>
          </p:nvPr>
        </p:nvSpPr>
        <p:spPr>
          <a:xfrm>
            <a:off x="306060" y="1046138"/>
            <a:ext cx="7451725" cy="466468"/>
          </a:xfrm>
          <a:prstGeom prst="rect">
            <a:avLst/>
          </a:prstGeom>
        </p:spPr>
        <p:txBody>
          <a:bodyPr/>
          <a:lstStyle>
            <a:lvl1pPr>
              <a:defRPr sz="2400">
                <a:solidFill>
                  <a:schemeClr val="tx1"/>
                </a:solidFill>
              </a:defRPr>
            </a:lvl1pPr>
          </a:lstStyle>
          <a:p>
            <a:r>
              <a:rPr lang="en-AU" dirty="0"/>
              <a:t>SUB HEADING (24PT, UPPER CASE)</a:t>
            </a:r>
            <a:endParaRPr lang="en-US" dirty="0"/>
          </a:p>
        </p:txBody>
      </p:sp>
      <p:sp>
        <p:nvSpPr>
          <p:cNvPr id="19" name="Text Placeholder 22"/>
          <p:cNvSpPr>
            <a:spLocks noGrp="1"/>
          </p:cNvSpPr>
          <p:nvPr>
            <p:ph type="body" sz="quarter" idx="13" hasCustomPrompt="1"/>
          </p:nvPr>
        </p:nvSpPr>
        <p:spPr>
          <a:xfrm>
            <a:off x="306060" y="359998"/>
            <a:ext cx="7452026" cy="736956"/>
          </a:xfrm>
          <a:prstGeom prst="rect">
            <a:avLst/>
          </a:prstGeom>
        </p:spPr>
        <p:txBody>
          <a:bodyPr/>
          <a:lstStyle>
            <a:lvl1pPr>
              <a:defRPr sz="4200" b="1" baseline="0">
                <a:solidFill>
                  <a:schemeClr val="tx1"/>
                </a:solidFill>
              </a:defRPr>
            </a:lvl1pPr>
          </a:lstStyle>
          <a:p>
            <a:pPr lvl="0"/>
            <a:r>
              <a:rPr lang="en-US" dirty="0"/>
              <a:t>HEADING (42PT, UPPER CASE)</a:t>
            </a:r>
          </a:p>
        </p:txBody>
      </p:sp>
      <p:sp>
        <p:nvSpPr>
          <p:cNvPr id="23" name="Text Placeholder 17"/>
          <p:cNvSpPr>
            <a:spLocks noGrp="1"/>
          </p:cNvSpPr>
          <p:nvPr>
            <p:ph type="body" sz="quarter" idx="14" hasCustomPrompt="1"/>
          </p:nvPr>
        </p:nvSpPr>
        <p:spPr>
          <a:xfrm>
            <a:off x="306060" y="1763411"/>
            <a:ext cx="7451725" cy="401647"/>
          </a:xfrm>
          <a:prstGeom prst="rect">
            <a:avLst/>
          </a:prstGeom>
        </p:spPr>
        <p:txBody>
          <a:bodyPr/>
          <a:lstStyle>
            <a:lvl1pPr>
              <a:defRPr sz="2000" b="1" baseline="0">
                <a:solidFill>
                  <a:schemeClr val="tx1"/>
                </a:solidFill>
              </a:defRPr>
            </a:lvl1pPr>
          </a:lstStyle>
          <a:p>
            <a:r>
              <a:rPr lang="en-AU" dirty="0"/>
              <a:t>INTRO HEADING (20PT, ARIAL NARROW, UPPER CASE)</a:t>
            </a:r>
          </a:p>
        </p:txBody>
      </p:sp>
      <p:sp>
        <p:nvSpPr>
          <p:cNvPr id="29" name="Freeform 28"/>
          <p:cNvSpPr/>
          <p:nvPr userDrawn="1"/>
        </p:nvSpPr>
        <p:spPr>
          <a:xfrm rot="21168187">
            <a:off x="7576063" y="2501520"/>
            <a:ext cx="1562100" cy="309527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17">
            <a:extLst>
              <a:ext uri="{FF2B5EF4-FFF2-40B4-BE49-F238E27FC236}">
                <a16:creationId xmlns:a16="http://schemas.microsoft.com/office/drawing/2014/main" id="{6B80AD14-8FBF-49DD-8EB0-B7D180D4DA82}"/>
              </a:ext>
            </a:extLst>
          </p:cNvPr>
          <p:cNvSpPr>
            <a:spLocks noGrp="1"/>
          </p:cNvSpPr>
          <p:nvPr>
            <p:ph type="body" sz="quarter" idx="16" hasCustomPrompt="1"/>
          </p:nvPr>
        </p:nvSpPr>
        <p:spPr>
          <a:xfrm>
            <a:off x="300212" y="2131371"/>
            <a:ext cx="8058784" cy="3976132"/>
          </a:xfrm>
          <a:prstGeom prst="rect">
            <a:avLst/>
          </a:prstGeom>
        </p:spPr>
        <p:txBody>
          <a:bodyPr/>
          <a:lstStyle>
            <a:lvl1pPr marL="342900" indent="-342900">
              <a:buFont typeface="Arial" panose="020B0604020202020204" pitchFamily="34" charset="0"/>
              <a:buChar char="•"/>
              <a:defRPr sz="2000" b="0" baseline="0">
                <a:solidFill>
                  <a:schemeClr val="tx1"/>
                </a:solidFill>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sz="1600"/>
            </a:lvl2pPr>
            <a:lvl3pPr marL="1143000" indent="-228600">
              <a:buFont typeface="Wingdings" panose="05000000000000000000" pitchFamily="2" charset="2"/>
              <a:buChar char="§"/>
              <a:defRPr sz="1400"/>
            </a:lvl3pPr>
          </a:lstStyle>
          <a:p>
            <a:r>
              <a:rPr lang="en-AU" dirty="0"/>
              <a:t>Body copy (20pt, Arial) </a:t>
            </a:r>
          </a:p>
          <a:p>
            <a:r>
              <a:rPr lang="en-AU" dirty="0"/>
              <a:t>Level 1 bullet list (20pt, Arial)</a:t>
            </a:r>
          </a:p>
          <a:p>
            <a:pPr lvl="1"/>
            <a:r>
              <a:rPr lang="en-AU" dirty="0"/>
              <a:t>Level 2 bullet list (16pt, Arial)</a:t>
            </a:r>
          </a:p>
          <a:p>
            <a:pPr lvl="2"/>
            <a:r>
              <a:rPr lang="en-AU" dirty="0"/>
              <a:t>Level 3 bullet list (14pt, Arial)</a:t>
            </a:r>
          </a:p>
          <a:p>
            <a:endParaRPr lang="en-AU" dirty="0"/>
          </a:p>
        </p:txBody>
      </p:sp>
      <p:pic>
        <p:nvPicPr>
          <p:cNvPr id="2" name="Picture 1">
            <a:extLst>
              <a:ext uri="{FF2B5EF4-FFF2-40B4-BE49-F238E27FC236}">
                <a16:creationId xmlns:a16="http://schemas.microsoft.com/office/drawing/2014/main" id="{93E5F143-70A9-5BDD-8587-8A34B1963B55}"/>
              </a:ext>
            </a:extLst>
          </p:cNvPr>
          <p:cNvPicPr>
            <a:picLocks noChangeAspect="1"/>
          </p:cNvPicPr>
          <p:nvPr userDrawn="1"/>
        </p:nvPicPr>
        <p:blipFill rotWithShape="1">
          <a:blip r:embed="rId3"/>
          <a:srcRect l="45375"/>
          <a:stretch/>
        </p:blipFill>
        <p:spPr>
          <a:xfrm>
            <a:off x="0" y="6028872"/>
            <a:ext cx="12192000" cy="829128"/>
          </a:xfrm>
          <a:prstGeom prst="rect">
            <a:avLst/>
          </a:prstGeom>
        </p:spPr>
      </p:pic>
      <p:pic>
        <p:nvPicPr>
          <p:cNvPr id="3" name="Picture 2">
            <a:extLst>
              <a:ext uri="{FF2B5EF4-FFF2-40B4-BE49-F238E27FC236}">
                <a16:creationId xmlns:a16="http://schemas.microsoft.com/office/drawing/2014/main" id="{2C3763B1-4504-8541-3258-AC032E653F0B}"/>
              </a:ext>
            </a:extLst>
          </p:cNvPr>
          <p:cNvPicPr>
            <a:picLocks noChangeAspect="1" noChangeArrowheads="1"/>
          </p:cNvPicPr>
          <p:nvPr userDrawn="1"/>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10215480" y="6329217"/>
            <a:ext cx="1931504" cy="536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B74775-3FF4-C064-9D58-EFA562DCD988}"/>
              </a:ext>
            </a:extLst>
          </p:cNvPr>
          <p:cNvSpPr>
            <a:spLocks noGrp="1"/>
          </p:cNvSpPr>
          <p:nvPr>
            <p:ph type="sldNum" sz="quarter" idx="17"/>
          </p:nvPr>
        </p:nvSpPr>
        <p:spPr/>
        <p:txBody>
          <a:bodyPr/>
          <a:lstStyle>
            <a:lvl1pPr>
              <a:defRPr b="1"/>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1831641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2" name="Rectangle 1"/>
          <p:cNvSpPr/>
          <p:nvPr userDrawn="1"/>
        </p:nvSpPr>
        <p:spPr>
          <a:xfrm>
            <a:off x="5876925" y="-19050"/>
            <a:ext cx="6315075" cy="68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27"/>
          <p:cNvSpPr/>
          <p:nvPr userDrawn="1"/>
        </p:nvSpPr>
        <p:spPr>
          <a:xfrm flipH="1">
            <a:off x="-24304" y="-7280"/>
            <a:ext cx="12216304" cy="6865280"/>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 name="connsiteX0" fmla="*/ 2502709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02709 w 6275154"/>
              <a:gd name="connsiteY5" fmla="*/ 0 h 6922875"/>
              <a:gd name="connsiteX0" fmla="*/ 2516135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16135 w 6275154"/>
              <a:gd name="connsiteY5" fmla="*/ 0 h 6922875"/>
              <a:gd name="connsiteX0" fmla="*/ 2516135 w 6275154"/>
              <a:gd name="connsiteY0" fmla="*/ 0 h 6931594"/>
              <a:gd name="connsiteX1" fmla="*/ 2521759 w 6275154"/>
              <a:gd name="connsiteY1" fmla="*/ 69669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2516135 w 6275154"/>
              <a:gd name="connsiteY0" fmla="*/ 0 h 6931594"/>
              <a:gd name="connsiteX1" fmla="*/ 1254762 w 6275154"/>
              <a:gd name="connsiteY1" fmla="*/ 108183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4284913 w 8043932"/>
              <a:gd name="connsiteY0" fmla="*/ 0 h 6932504"/>
              <a:gd name="connsiteX1" fmla="*/ 3023540 w 8043932"/>
              <a:gd name="connsiteY1" fmla="*/ 108183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11898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2269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7359 h 6939863"/>
              <a:gd name="connsiteX1" fmla="*/ 6795 w 8043932"/>
              <a:gd name="connsiteY1" fmla="*/ 0 h 6939863"/>
              <a:gd name="connsiteX2" fmla="*/ 0 w 8043932"/>
              <a:gd name="connsiteY2" fmla="*/ 6939863 h 6939863"/>
              <a:gd name="connsiteX3" fmla="*/ 8035223 w 8043932"/>
              <a:gd name="connsiteY3" fmla="*/ 6938953 h 6939863"/>
              <a:gd name="connsiteX4" fmla="*/ 8043932 w 8043932"/>
              <a:gd name="connsiteY4" fmla="*/ 7359 h 6939863"/>
              <a:gd name="connsiteX5" fmla="*/ 4284913 w 8043932"/>
              <a:gd name="connsiteY5" fmla="*/ 7359 h 69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932" h="6939863">
                <a:moveTo>
                  <a:pt x="4284913" y="7359"/>
                </a:moveTo>
                <a:lnTo>
                  <a:pt x="6795" y="0"/>
                </a:lnTo>
                <a:lnTo>
                  <a:pt x="0" y="6939863"/>
                </a:lnTo>
                <a:lnTo>
                  <a:pt x="8035223" y="6938953"/>
                </a:lnTo>
                <a:lnTo>
                  <a:pt x="8043932" y="7359"/>
                </a:lnTo>
                <a:lnTo>
                  <a:pt x="4284913" y="7359"/>
                </a:lnTo>
                <a:close/>
              </a:path>
            </a:pathLst>
          </a:custGeom>
          <a:blipFill dpi="0" rotWithShape="0">
            <a:blip r:embed="rId3">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userDrawn="1"/>
        </p:nvSpPr>
        <p:spPr>
          <a:xfrm rot="20447943">
            <a:off x="9301439" y="-744350"/>
            <a:ext cx="1562100" cy="811534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Freeform 24"/>
          <p:cNvSpPr/>
          <p:nvPr userDrawn="1"/>
        </p:nvSpPr>
        <p:spPr>
          <a:xfrm>
            <a:off x="8277224" y="-9525"/>
            <a:ext cx="3914775" cy="6858000"/>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77050 h 6877050"/>
              <a:gd name="connsiteX4" fmla="*/ 0 w 1485900"/>
              <a:gd name="connsiteY4" fmla="*/ 0 h 6877050"/>
              <a:gd name="connsiteX0" fmla="*/ 0 w 3914775"/>
              <a:gd name="connsiteY0" fmla="*/ 9525 h 6858000"/>
              <a:gd name="connsiteX1" fmla="*/ 3914775 w 3914775"/>
              <a:gd name="connsiteY1" fmla="*/ 0 h 6858000"/>
              <a:gd name="connsiteX2" fmla="*/ 3914775 w 3914775"/>
              <a:gd name="connsiteY2" fmla="*/ 6858000 h 6858000"/>
              <a:gd name="connsiteX3" fmla="*/ 3867150 w 3914775"/>
              <a:gd name="connsiteY3" fmla="*/ 6858000 h 6858000"/>
              <a:gd name="connsiteX4" fmla="*/ 0 w 3914775"/>
              <a:gd name="connsiteY4" fmla="*/ 95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775" h="6858000">
                <a:moveTo>
                  <a:pt x="0" y="9525"/>
                </a:moveTo>
                <a:lnTo>
                  <a:pt x="3914775" y="0"/>
                </a:lnTo>
                <a:lnTo>
                  <a:pt x="3914775" y="6858000"/>
                </a:lnTo>
                <a:lnTo>
                  <a:pt x="3867150" y="6858000"/>
                </a:lnTo>
                <a:lnTo>
                  <a:pt x="0" y="9525"/>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3970053B-11DE-4AB8-935C-08212288E320}"/>
              </a:ext>
            </a:extLst>
          </p:cNvPr>
          <p:cNvPicPr>
            <a:picLocks noChangeAspect="1" noChangeArrowheads="1"/>
          </p:cNvPicPr>
          <p:nvPr userDrawn="1"/>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0" y="85725"/>
            <a:ext cx="1931504" cy="53668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A654B33-E6CC-0B33-EFA2-AA719B285657}"/>
              </a:ext>
            </a:extLst>
          </p:cNvPr>
          <p:cNvSpPr>
            <a:spLocks noGrp="1"/>
          </p:cNvSpPr>
          <p:nvPr>
            <p:ph type="sldNum" sz="quarter" idx="10"/>
          </p:nvPr>
        </p:nvSpPr>
        <p:spPr/>
        <p:txBody>
          <a:bodyPr/>
          <a:lstStyle>
            <a:lvl1pPr>
              <a:defRPr b="1"/>
            </a:lvl1pPr>
          </a:lstStyle>
          <a:p>
            <a:fld id="{9DCA2AE0-AC67-4293-AD17-2D96805A8B45}" type="slidenum">
              <a:rPr lang="en-SG" smtClean="0"/>
              <a:pPr/>
              <a:t>‹#›</a:t>
            </a:fld>
            <a:endParaRPr lang="en-SG"/>
          </a:p>
        </p:txBody>
      </p:sp>
    </p:spTree>
    <p:extLst>
      <p:ext uri="{BB962C8B-B14F-4D97-AF65-F5344CB8AC3E}">
        <p14:creationId xmlns:p14="http://schemas.microsoft.com/office/powerpoint/2010/main" val="3764260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image with caption">
    <p:spTree>
      <p:nvGrpSpPr>
        <p:cNvPr id="1" name=""/>
        <p:cNvGrpSpPr/>
        <p:nvPr/>
      </p:nvGrpSpPr>
      <p:grpSpPr>
        <a:xfrm>
          <a:off x="0" y="0"/>
          <a:ext cx="0" cy="0"/>
          <a:chOff x="0" y="0"/>
          <a:chExt cx="0" cy="0"/>
        </a:xfrm>
      </p:grpSpPr>
      <p:sp>
        <p:nvSpPr>
          <p:cNvPr id="2" name="Rectangle 1"/>
          <p:cNvSpPr/>
          <p:nvPr userDrawn="1"/>
        </p:nvSpPr>
        <p:spPr>
          <a:xfrm>
            <a:off x="5876925" y="-19050"/>
            <a:ext cx="6315075" cy="68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27"/>
          <p:cNvSpPr/>
          <p:nvPr userDrawn="1"/>
        </p:nvSpPr>
        <p:spPr>
          <a:xfrm flipH="1">
            <a:off x="-24304" y="-7280"/>
            <a:ext cx="12216304" cy="6865280"/>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 name="connsiteX0" fmla="*/ 2502709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02709 w 6275154"/>
              <a:gd name="connsiteY5" fmla="*/ 0 h 6922875"/>
              <a:gd name="connsiteX0" fmla="*/ 2516135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16135 w 6275154"/>
              <a:gd name="connsiteY5" fmla="*/ 0 h 6922875"/>
              <a:gd name="connsiteX0" fmla="*/ 2516135 w 6275154"/>
              <a:gd name="connsiteY0" fmla="*/ 0 h 6931594"/>
              <a:gd name="connsiteX1" fmla="*/ 2521759 w 6275154"/>
              <a:gd name="connsiteY1" fmla="*/ 69669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2516135 w 6275154"/>
              <a:gd name="connsiteY0" fmla="*/ 0 h 6931594"/>
              <a:gd name="connsiteX1" fmla="*/ 1254762 w 6275154"/>
              <a:gd name="connsiteY1" fmla="*/ 108183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4284913 w 8043932"/>
              <a:gd name="connsiteY0" fmla="*/ 0 h 6932504"/>
              <a:gd name="connsiteX1" fmla="*/ 3023540 w 8043932"/>
              <a:gd name="connsiteY1" fmla="*/ 108183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11898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2269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7359 h 6939863"/>
              <a:gd name="connsiteX1" fmla="*/ 6795 w 8043932"/>
              <a:gd name="connsiteY1" fmla="*/ 0 h 6939863"/>
              <a:gd name="connsiteX2" fmla="*/ 0 w 8043932"/>
              <a:gd name="connsiteY2" fmla="*/ 6939863 h 6939863"/>
              <a:gd name="connsiteX3" fmla="*/ 8035223 w 8043932"/>
              <a:gd name="connsiteY3" fmla="*/ 6938953 h 6939863"/>
              <a:gd name="connsiteX4" fmla="*/ 8043932 w 8043932"/>
              <a:gd name="connsiteY4" fmla="*/ 7359 h 6939863"/>
              <a:gd name="connsiteX5" fmla="*/ 4284913 w 8043932"/>
              <a:gd name="connsiteY5" fmla="*/ 7359 h 69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932" h="6939863">
                <a:moveTo>
                  <a:pt x="4284913" y="7359"/>
                </a:moveTo>
                <a:lnTo>
                  <a:pt x="6795" y="0"/>
                </a:lnTo>
                <a:lnTo>
                  <a:pt x="0" y="6939863"/>
                </a:lnTo>
                <a:lnTo>
                  <a:pt x="8035223" y="6938953"/>
                </a:lnTo>
                <a:lnTo>
                  <a:pt x="8043932" y="7359"/>
                </a:lnTo>
                <a:lnTo>
                  <a:pt x="4284913" y="7359"/>
                </a:lnTo>
                <a:close/>
              </a:path>
            </a:pathLst>
          </a:custGeom>
          <a:blipFill dpi="0" rotWithShape="0">
            <a:blip r:embed="rId3">
              <a:grayscl/>
            </a:blip>
            <a:srcRect/>
            <a:tile tx="0" ty="0" sx="25000" sy="2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Freeform 24"/>
          <p:cNvSpPr/>
          <p:nvPr userDrawn="1"/>
        </p:nvSpPr>
        <p:spPr>
          <a:xfrm flipV="1">
            <a:off x="7529168" y="3164378"/>
            <a:ext cx="4681882" cy="3657597"/>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77050 h 6877050"/>
              <a:gd name="connsiteX4" fmla="*/ 0 w 1485900"/>
              <a:gd name="connsiteY4" fmla="*/ 0 h 6877050"/>
              <a:gd name="connsiteX0" fmla="*/ 0 w 3914775"/>
              <a:gd name="connsiteY0" fmla="*/ 9525 h 6858000"/>
              <a:gd name="connsiteX1" fmla="*/ 3914775 w 3914775"/>
              <a:gd name="connsiteY1" fmla="*/ 0 h 6858000"/>
              <a:gd name="connsiteX2" fmla="*/ 3914775 w 3914775"/>
              <a:gd name="connsiteY2" fmla="*/ 6858000 h 6858000"/>
              <a:gd name="connsiteX3" fmla="*/ 3867150 w 3914775"/>
              <a:gd name="connsiteY3" fmla="*/ 6858000 h 6858000"/>
              <a:gd name="connsiteX4" fmla="*/ 0 w 3914775"/>
              <a:gd name="connsiteY4" fmla="*/ 9525 h 6858000"/>
              <a:gd name="connsiteX0" fmla="*/ 0 w 3914775"/>
              <a:gd name="connsiteY0" fmla="*/ 9525 h 6930190"/>
              <a:gd name="connsiteX1" fmla="*/ 3914775 w 3914775"/>
              <a:gd name="connsiteY1" fmla="*/ 0 h 6930190"/>
              <a:gd name="connsiteX2" fmla="*/ 3914775 w 3914775"/>
              <a:gd name="connsiteY2" fmla="*/ 6858000 h 6930190"/>
              <a:gd name="connsiteX3" fmla="*/ 3906972 w 3914775"/>
              <a:gd name="connsiteY3" fmla="*/ 6930190 h 6930190"/>
              <a:gd name="connsiteX4" fmla="*/ 0 w 3914775"/>
              <a:gd name="connsiteY4" fmla="*/ 9525 h 6930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775" h="6930190">
                <a:moveTo>
                  <a:pt x="0" y="9525"/>
                </a:moveTo>
                <a:lnTo>
                  <a:pt x="3914775" y="0"/>
                </a:lnTo>
                <a:lnTo>
                  <a:pt x="3914775" y="6858000"/>
                </a:lnTo>
                <a:lnTo>
                  <a:pt x="3906972" y="6930190"/>
                </a:lnTo>
                <a:lnTo>
                  <a:pt x="0" y="9525"/>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userDrawn="1"/>
        </p:nvSpPr>
        <p:spPr>
          <a:xfrm rot="3962384">
            <a:off x="9070353" y="2092690"/>
            <a:ext cx="1562100" cy="585396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 Placeholder 17"/>
          <p:cNvSpPr>
            <a:spLocks noGrp="1"/>
          </p:cNvSpPr>
          <p:nvPr>
            <p:ph type="body" sz="quarter" idx="14" hasCustomPrompt="1"/>
          </p:nvPr>
        </p:nvSpPr>
        <p:spPr>
          <a:xfrm>
            <a:off x="9629956" y="5278826"/>
            <a:ext cx="2309631" cy="1302845"/>
          </a:xfrm>
          <a:prstGeom prst="rect">
            <a:avLst/>
          </a:prstGeom>
        </p:spPr>
        <p:txBody>
          <a:bodyPr/>
          <a:lstStyle>
            <a:lvl1pPr>
              <a:defRPr sz="2000" b="1" baseline="0">
                <a:solidFill>
                  <a:schemeClr val="tx1"/>
                </a:solidFill>
              </a:defRPr>
            </a:lvl1pPr>
          </a:lstStyle>
          <a:p>
            <a:r>
              <a:rPr lang="en-AU" dirty="0"/>
              <a:t>Image caption (title case)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075" y="6314423"/>
            <a:ext cx="1267288" cy="368735"/>
          </a:xfrm>
          <a:prstGeom prst="rect">
            <a:avLst/>
          </a:prstGeom>
        </p:spPr>
      </p:pic>
      <p:sp>
        <p:nvSpPr>
          <p:cNvPr id="4" name="Slide Number Placeholder 3">
            <a:extLst>
              <a:ext uri="{FF2B5EF4-FFF2-40B4-BE49-F238E27FC236}">
                <a16:creationId xmlns:a16="http://schemas.microsoft.com/office/drawing/2014/main" id="{646DC568-E31F-35B4-2F1E-5EF23F1E4E3B}"/>
              </a:ext>
            </a:extLst>
          </p:cNvPr>
          <p:cNvSpPr>
            <a:spLocks noGrp="1"/>
          </p:cNvSpPr>
          <p:nvPr>
            <p:ph type="sldNum" sz="quarter" idx="15"/>
          </p:nvPr>
        </p:nvSpPr>
        <p:spPr/>
        <p:txBody>
          <a:bodyPr/>
          <a:lstStyle>
            <a:lvl1pPr>
              <a:defRPr>
                <a:solidFill>
                  <a:schemeClr val="bg1"/>
                </a:solidFill>
              </a:defRPr>
            </a:lvl1pPr>
          </a:lstStyle>
          <a:p>
            <a:fld id="{9DCA2AE0-AC67-4293-AD17-2D96805A8B45}" type="slidenum">
              <a:rPr lang="en-SG" smtClean="0"/>
              <a:pPr/>
              <a:t>‹#›</a:t>
            </a:fld>
            <a:endParaRPr lang="en-SG" dirty="0"/>
          </a:p>
        </p:txBody>
      </p:sp>
    </p:spTree>
    <p:extLst>
      <p:ext uri="{BB962C8B-B14F-4D97-AF65-F5344CB8AC3E}">
        <p14:creationId xmlns:p14="http://schemas.microsoft.com/office/powerpoint/2010/main" val="237699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75652-3533-AC59-5C3C-BA024E0393F5}"/>
              </a:ext>
            </a:extLst>
          </p:cNvPr>
          <p:cNvSpPr>
            <a:spLocks noGrp="1"/>
          </p:cNvSpPr>
          <p:nvPr>
            <p:ph type="sldNum" sz="quarter" idx="4"/>
          </p:nvPr>
        </p:nvSpPr>
        <p:spPr>
          <a:xfrm>
            <a:off x="4724400" y="6359401"/>
            <a:ext cx="2743200" cy="365125"/>
          </a:xfrm>
          <a:prstGeom prst="rect">
            <a:avLst/>
          </a:prstGeom>
        </p:spPr>
        <p:txBody>
          <a:bodyPr vert="horz" lIns="91440" tIns="45720" rIns="91440" bIns="45720" rtlCol="0" anchor="ctr"/>
          <a:lstStyle>
            <a:lvl1pPr algn="ctr">
              <a:defRPr sz="1400">
                <a:solidFill>
                  <a:schemeClr val="tx1"/>
                </a:solidFill>
                <a:latin typeface="Times New Roman" panose="02020603050405020304" pitchFamily="18" charset="0"/>
                <a:cs typeface="Times New Roman" panose="02020603050405020304" pitchFamily="18" charset="0"/>
              </a:defRPr>
            </a:lvl1pPr>
          </a:lstStyle>
          <a:p>
            <a:fld id="{9DCA2AE0-AC67-4293-AD17-2D96805A8B45}" type="slidenum">
              <a:rPr lang="en-SG" smtClean="0"/>
              <a:pPr/>
              <a:t>‹#›</a:t>
            </a:fld>
            <a:endParaRPr lang="en-SG" dirty="0"/>
          </a:p>
        </p:txBody>
      </p:sp>
    </p:spTree>
    <p:extLst>
      <p:ext uri="{BB962C8B-B14F-4D97-AF65-F5344CB8AC3E}">
        <p14:creationId xmlns:p14="http://schemas.microsoft.com/office/powerpoint/2010/main" val="2303193973"/>
      </p:ext>
    </p:extLst>
  </p:cSld>
  <p:clrMap bg1="lt1" tx1="dk1" bg2="lt2" tx2="dk2" accent1="accent1" accent2="accent2" accent3="accent3" accent4="accent4" accent5="accent5" accent6="accent6" hlink="hlink" folHlink="folHlink"/>
  <p:sldLayoutIdLst>
    <p:sldLayoutId id="2147483901" r:id="rId1"/>
    <p:sldLayoutId id="2147483929" r:id="rId2"/>
    <p:sldLayoutId id="2147483930" r:id="rId3"/>
    <p:sldLayoutId id="2147483934" r:id="rId4"/>
    <p:sldLayoutId id="2147483913" r:id="rId5"/>
    <p:sldLayoutId id="2147483933" r:id="rId6"/>
    <p:sldLayoutId id="2147483919" r:id="rId7"/>
    <p:sldLayoutId id="2147483920" r:id="rId8"/>
    <p:sldLayoutId id="2147483922" r:id="rId9"/>
    <p:sldLayoutId id="2147483918" r:id="rId10"/>
    <p:sldLayoutId id="2147483932" r:id="rId11"/>
  </p:sldLayoutIdLst>
  <p:hf hdr="0" ftr="0" dt="0"/>
  <p:txStyles>
    <p:titleStyle>
      <a:lvl1pPr algn="l" defTabSz="914400" rtl="0" eaLnBrk="1" latinLnBrk="0" hangingPunct="1">
        <a:lnSpc>
          <a:spcPct val="90000"/>
        </a:lnSpc>
        <a:spcBef>
          <a:spcPct val="0"/>
        </a:spcBef>
        <a:buNone/>
        <a:defRPr sz="3400" b="1" i="0" kern="1200">
          <a:solidFill>
            <a:schemeClr val="bg1"/>
          </a:solidFill>
          <a:latin typeface="Arial Narrow" charset="0"/>
          <a:ea typeface="Arial Narrow" charset="0"/>
          <a:cs typeface="Arial Narrow" charset="0"/>
        </a:defRPr>
      </a:lvl1pPr>
    </p:titleStyle>
    <p:body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L_4BPjLBF4E&amp;t=0s"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9B9FFC41-42B7-36E4-A615-0A6FAC1505AF}"/>
              </a:ext>
            </a:extLst>
          </p:cNvPr>
          <p:cNvSpPr txBox="1">
            <a:spLocks/>
          </p:cNvSpPr>
          <p:nvPr/>
        </p:nvSpPr>
        <p:spPr>
          <a:xfrm>
            <a:off x="3985012" y="2441322"/>
            <a:ext cx="4221975" cy="1962890"/>
          </a:xfrm>
          <a:prstGeom prst="rect">
            <a:avLst/>
          </a:prstGeom>
        </p:spPr>
        <p:txBody>
          <a:bodyPr/>
          <a:lstStyle>
            <a:lvl1pPr marL="0" indent="0" algn="l" defTabSz="914400" rtl="0" eaLnBrk="1" latinLnBrk="0" hangingPunct="1">
              <a:lnSpc>
                <a:spcPct val="90000"/>
              </a:lnSpc>
              <a:spcBef>
                <a:spcPts val="1000"/>
              </a:spcBef>
              <a:buFont typeface="Arial"/>
              <a:buNone/>
              <a:defRPr sz="4500" b="1" kern="1200" baseline="0">
                <a:solidFill>
                  <a:srgbClr val="006CAB"/>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a:solidFill>
                  <a:schemeClr val="tx1"/>
                </a:solidFill>
              </a:rPr>
              <a:t>welcome</a:t>
            </a:r>
            <a:endParaRPr lang="en-AU" sz="3600" dirty="0">
              <a:solidFill>
                <a:schemeClr val="tx1"/>
              </a:solidFill>
            </a:endParaRPr>
          </a:p>
        </p:txBody>
      </p:sp>
    </p:spTree>
    <p:extLst>
      <p:ext uri="{BB962C8B-B14F-4D97-AF65-F5344CB8AC3E}">
        <p14:creationId xmlns:p14="http://schemas.microsoft.com/office/powerpoint/2010/main" val="151186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10</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Rescorla-Wagner model</a:t>
            </a:r>
          </a:p>
        </p:txBody>
      </p:sp>
      <mc:AlternateContent xmlns:mc="http://schemas.openxmlformats.org/markup-compatibility/2006" xmlns:a14="http://schemas.microsoft.com/office/drawing/2010/main">
        <mc:Choice Requires="a14">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928352" y="1841514"/>
                <a:ext cx="10335296" cy="13446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𝑛𝑒𝑤</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m:t>
                      </m:r>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𝑜𝑙𝑑</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 </m:t>
                      </m:r>
                      <m:r>
                        <a:rPr lang="en-SG" b="0" i="1" smtClean="0">
                          <a:solidFill>
                            <a:schemeClr val="tx1"/>
                          </a:solidFill>
                          <a:latin typeface="Cambria Math" panose="02040503050406030204" pitchFamily="18" charset="0"/>
                          <a:ea typeface="Cambria Math" panose="02040503050406030204" pitchFamily="18" charset="0"/>
                        </a:rPr>
                        <m:t>𝜂</m:t>
                      </m:r>
                      <m:d>
                        <m:dPr>
                          <m:begChr m:val="["/>
                          <m:endChr m:val="]"/>
                          <m:ctrlPr>
                            <a:rPr lang="en-SG" b="0" i="1" smtClean="0">
                              <a:solidFill>
                                <a:schemeClr val="tx1"/>
                              </a:solidFill>
                              <a:latin typeface="Cambria Math" panose="02040503050406030204" pitchFamily="18" charset="0"/>
                              <a:ea typeface="Cambria Math" panose="02040503050406030204" pitchFamily="18" charset="0"/>
                            </a:rPr>
                          </m:ctrlPr>
                        </m:dPr>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𝜆</m:t>
                              </m:r>
                            </m:e>
                            <m:sub>
                              <m:r>
                                <a:rPr lang="en-SG" b="0" i="1" smtClean="0">
                                  <a:solidFill>
                                    <a:schemeClr val="tx1"/>
                                  </a:solidFill>
                                  <a:latin typeface="Cambria Math" panose="02040503050406030204" pitchFamily="18" charset="0"/>
                                  <a:ea typeface="Cambria Math" panose="02040503050406030204" pitchFamily="18" charset="0"/>
                                </a:rPr>
                                <m:t>𝑈𝑆</m:t>
                              </m:r>
                            </m:sub>
                          </m:sSub>
                          <m:r>
                            <a:rPr lang="en-SG"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SG" b="0" i="1" smtClean="0">
                                  <a:solidFill>
                                    <a:schemeClr val="tx1"/>
                                  </a:solidFill>
                                  <a:latin typeface="Cambria Math" panose="02040503050406030204" pitchFamily="18" charset="0"/>
                                  <a:ea typeface="Cambria Math" panose="02040503050406030204" pitchFamily="18" charset="0"/>
                                </a:rPr>
                              </m:ctrlPr>
                            </m:naryPr>
                            <m:sub>
                              <m:r>
                                <m:rPr>
                                  <m:brk m:alnAt="7"/>
                                </m:rPr>
                                <a:rPr lang="en-SG" b="0" i="1" smtClean="0">
                                  <a:solidFill>
                                    <a:schemeClr val="tx1"/>
                                  </a:solidFill>
                                  <a:latin typeface="Cambria Math" panose="02040503050406030204" pitchFamily="18" charset="0"/>
                                  <a:ea typeface="Cambria Math" panose="02040503050406030204" pitchFamily="18" charset="0"/>
                                </a:rPr>
                                <m:t>𝑖</m:t>
                              </m:r>
                            </m:sub>
                            <m:sup/>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𝑉</m:t>
                                  </m:r>
                                </m:e>
                                <m:sub>
                                  <m:r>
                                    <a:rPr lang="en-SG" b="0" i="1" smtClean="0">
                                      <a:solidFill>
                                        <a:schemeClr val="tx1"/>
                                      </a:solidFill>
                                      <a:latin typeface="Cambria Math" panose="02040503050406030204" pitchFamily="18" charset="0"/>
                                      <a:ea typeface="Cambria Math" panose="02040503050406030204" pitchFamily="18" charset="0"/>
                                    </a:rPr>
                                    <m:t>𝑜𝑙𝑑</m:t>
                                  </m:r>
                                </m:sub>
                              </m:sSub>
                              <m:r>
                                <a:rPr lang="en-SG" b="0" i="1" smtClean="0">
                                  <a:solidFill>
                                    <a:schemeClr val="tx1"/>
                                  </a:solidFill>
                                  <a:latin typeface="Cambria Math" panose="02040503050406030204" pitchFamily="18" charset="0"/>
                                  <a:ea typeface="Cambria Math" panose="02040503050406030204" pitchFamily="18" charset="0"/>
                                </a:rPr>
                                <m:t>(</m:t>
                              </m:r>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𝐶𝑆</m:t>
                                  </m:r>
                                </m:e>
                                <m:sub>
                                  <m:r>
                                    <a:rPr lang="en-SG" b="0" i="1" smtClean="0">
                                      <a:solidFill>
                                        <a:schemeClr val="tx1"/>
                                      </a:solidFill>
                                      <a:latin typeface="Cambria Math" panose="02040503050406030204" pitchFamily="18" charset="0"/>
                                      <a:ea typeface="Cambria Math" panose="02040503050406030204" pitchFamily="18" charset="0"/>
                                    </a:rPr>
                                    <m:t>𝑖</m:t>
                                  </m:r>
                                </m:sub>
                              </m:sSub>
                              <m:r>
                                <a:rPr lang="en-SG" b="0" i="1" smtClean="0">
                                  <a:solidFill>
                                    <a:schemeClr val="tx1"/>
                                  </a:solidFill>
                                  <a:latin typeface="Cambria Math" panose="02040503050406030204" pitchFamily="18" charset="0"/>
                                  <a:ea typeface="Cambria Math" panose="02040503050406030204" pitchFamily="18" charset="0"/>
                                </a:rPr>
                                <m:t>)</m:t>
                              </m:r>
                            </m:e>
                          </m:nary>
                        </m:e>
                      </m:d>
                      <m:r>
                        <a:rPr lang="en-SG" b="0" i="1" smtClean="0">
                          <a:solidFill>
                            <a:schemeClr val="tx1"/>
                          </a:solidFill>
                          <a:latin typeface="Cambria Math" panose="02040503050406030204" pitchFamily="18" charset="0"/>
                        </a:rPr>
                        <m:t> </m:t>
                      </m:r>
                    </m:oMath>
                  </m:oMathPara>
                </a14:m>
                <a:endParaRPr lang="en-SG" dirty="0">
                  <a:solidFill>
                    <a:schemeClr val="tx1"/>
                  </a:solidFill>
                </a:endParaRPr>
              </a:p>
              <a:p>
                <a:endParaRPr lang="en-SG" dirty="0">
                  <a:solidFill>
                    <a:schemeClr val="tx1"/>
                  </a:solidFill>
                </a:endParaRPr>
              </a:p>
              <a:p>
                <a:endParaRPr lang="en-SG" dirty="0">
                  <a:solidFill>
                    <a:schemeClr val="tx1"/>
                  </a:solidFill>
                </a:endParaRPr>
              </a:p>
            </p:txBody>
          </p:sp>
        </mc:Choice>
        <mc:Fallback xmlns="">
          <p:sp>
            <p:nvSpPr>
              <p:cNvPr id="4" name="Text Placeholder 9">
                <a:extLst>
                  <a:ext uri="{FF2B5EF4-FFF2-40B4-BE49-F238E27FC236}">
                    <a16:creationId xmlns:a16="http://schemas.microsoft.com/office/drawing/2014/main" id="{2C5A8FFA-D7F7-CDDE-1BF0-AB9FEFBBFD07}"/>
                  </a:ext>
                </a:extLst>
              </p:cNvPr>
              <p:cNvSpPr txBox="1">
                <a:spLocks noRot="1" noChangeAspect="1" noMove="1" noResize="1" noEditPoints="1" noAdjustHandles="1" noChangeArrowheads="1" noChangeShapeType="1" noTextEdit="1"/>
              </p:cNvSpPr>
              <p:nvPr/>
            </p:nvSpPr>
            <p:spPr>
              <a:xfrm>
                <a:off x="928352" y="1841514"/>
                <a:ext cx="10335296" cy="1344625"/>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 Placeholder 9">
                <a:extLst>
                  <a:ext uri="{FF2B5EF4-FFF2-40B4-BE49-F238E27FC236}">
                    <a16:creationId xmlns:a16="http://schemas.microsoft.com/office/drawing/2014/main" id="{2A7EBE95-2AC8-040D-E555-3A84AAAA3B9F}"/>
                  </a:ext>
                </a:extLst>
              </p:cNvPr>
              <p:cNvSpPr txBox="1">
                <a:spLocks/>
              </p:cNvSpPr>
              <p:nvPr/>
            </p:nvSpPr>
            <p:spPr>
              <a:xfrm>
                <a:off x="566670" y="2999320"/>
                <a:ext cx="10335296" cy="849827"/>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𝑛𝑒𝑤</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oMath>
                </a14:m>
                <a:r>
                  <a:rPr lang="en-SG" b="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SG" i="1">
                            <a:solidFill>
                              <a:schemeClr val="tx1"/>
                            </a:solidFill>
                            <a:latin typeface="Cambria Math" panose="02040503050406030204" pitchFamily="18" charset="0"/>
                          </a:rPr>
                        </m:ctrlPr>
                      </m:sSubPr>
                      <m:e>
                        <m:r>
                          <a:rPr lang="en-SG" i="1">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𝑜𝑙𝑑</m:t>
                        </m:r>
                      </m:sub>
                    </m:sSub>
                    <m:d>
                      <m:dPr>
                        <m:ctrlPr>
                          <a:rPr lang="en-SG" i="1">
                            <a:solidFill>
                              <a:schemeClr val="tx1"/>
                            </a:solidFill>
                            <a:latin typeface="Cambria Math" panose="02040503050406030204" pitchFamily="18" charset="0"/>
                          </a:rPr>
                        </m:ctrlPr>
                      </m:dPr>
                      <m:e>
                        <m:sSub>
                          <m:sSubPr>
                            <m:ctrlPr>
                              <a:rPr lang="en-SG" i="1">
                                <a:solidFill>
                                  <a:schemeClr val="tx1"/>
                                </a:solidFill>
                                <a:latin typeface="Cambria Math" panose="02040503050406030204" pitchFamily="18" charset="0"/>
                              </a:rPr>
                            </m:ctrlPr>
                          </m:sSubPr>
                          <m:e>
                            <m:r>
                              <a:rPr lang="en-SG" i="1">
                                <a:solidFill>
                                  <a:schemeClr val="tx1"/>
                                </a:solidFill>
                                <a:latin typeface="Cambria Math" panose="02040503050406030204" pitchFamily="18" charset="0"/>
                              </a:rPr>
                              <m:t>𝐶𝑆</m:t>
                            </m:r>
                          </m:e>
                          <m:sub>
                            <m:r>
                              <a:rPr lang="en-SG" i="1">
                                <a:solidFill>
                                  <a:schemeClr val="tx1"/>
                                </a:solidFill>
                                <a:latin typeface="Cambria Math" panose="02040503050406030204" pitchFamily="18" charset="0"/>
                              </a:rPr>
                              <m:t>𝑖</m:t>
                            </m:r>
                          </m:sub>
                        </m:sSub>
                      </m:e>
                    </m:d>
                  </m:oMath>
                </a14:m>
                <a:r>
                  <a:rPr lang="en-SG" dirty="0">
                    <a:solidFill>
                      <a:schemeClr val="tx1"/>
                    </a:solidFill>
                  </a:rPr>
                  <a:t> = new and old values of the conditioned stimuli</a:t>
                </a:r>
                <a:endParaRPr lang="en-SG" b="0" i="1"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𝜆</m:t>
                        </m:r>
                      </m:e>
                      <m:sub>
                        <m:r>
                          <a:rPr lang="en-SG" b="0" i="1" smtClean="0">
                            <a:solidFill>
                              <a:schemeClr val="tx1"/>
                            </a:solidFill>
                            <a:latin typeface="Cambria Math" panose="02040503050406030204" pitchFamily="18" charset="0"/>
                            <a:ea typeface="Cambria Math" panose="02040503050406030204" pitchFamily="18" charset="0"/>
                          </a:rPr>
                          <m:t>𝑈𝑆</m:t>
                        </m:r>
                      </m:sub>
                    </m:sSub>
                  </m:oMath>
                </a14:m>
                <a:r>
                  <a:rPr lang="en-SG" dirty="0">
                    <a:solidFill>
                      <a:schemeClr val="tx1"/>
                    </a:solidFill>
                  </a:rPr>
                  <a:t> = the “worth” of the unconditional stimulus</a:t>
                </a:r>
              </a:p>
              <a:p>
                <a14:m>
                  <m:oMath xmlns:m="http://schemas.openxmlformats.org/officeDocument/2006/math">
                    <m:r>
                      <a:rPr lang="en-SG" b="0" i="1" smtClean="0">
                        <a:solidFill>
                          <a:schemeClr val="tx1"/>
                        </a:solidFill>
                        <a:latin typeface="Cambria Math" panose="02040503050406030204" pitchFamily="18" charset="0"/>
                        <a:ea typeface="Cambria Math" panose="02040503050406030204" pitchFamily="18" charset="0"/>
                      </a:rPr>
                      <m:t>𝜂</m:t>
                    </m:r>
                  </m:oMath>
                </a14:m>
                <a:r>
                  <a:rPr lang="en-SG" dirty="0">
                    <a:solidFill>
                      <a:schemeClr val="tx1"/>
                    </a:solidFill>
                  </a:rPr>
                  <a:t>     = learning rate</a:t>
                </a:r>
              </a:p>
            </p:txBody>
          </p:sp>
        </mc:Choice>
        <mc:Fallback xmlns="">
          <p:sp>
            <p:nvSpPr>
              <p:cNvPr id="5" name="Text Placeholder 9">
                <a:extLst>
                  <a:ext uri="{FF2B5EF4-FFF2-40B4-BE49-F238E27FC236}">
                    <a16:creationId xmlns:a16="http://schemas.microsoft.com/office/drawing/2014/main" id="{2A7EBE95-2AC8-040D-E555-3A84AAAA3B9F}"/>
                  </a:ext>
                </a:extLst>
              </p:cNvPr>
              <p:cNvSpPr txBox="1">
                <a:spLocks noRot="1" noChangeAspect="1" noMove="1" noResize="1" noEditPoints="1" noAdjustHandles="1" noChangeArrowheads="1" noChangeShapeType="1" noTextEdit="1"/>
              </p:cNvSpPr>
              <p:nvPr/>
            </p:nvSpPr>
            <p:spPr>
              <a:xfrm>
                <a:off x="566670" y="2999320"/>
                <a:ext cx="10335296" cy="849827"/>
              </a:xfrm>
              <a:prstGeom prst="rect">
                <a:avLst/>
              </a:prstGeom>
              <a:blipFill>
                <a:blip r:embed="rId3"/>
                <a:stretch>
                  <a:fillRect l="-118" t="-9353" b="-63309"/>
                </a:stretch>
              </a:blipFill>
            </p:spPr>
            <p:txBody>
              <a:bodyPr/>
              <a:lstStyle/>
              <a:p>
                <a:r>
                  <a:rPr lang="en-SG">
                    <a:noFill/>
                  </a:rPr>
                  <a:t> </a:t>
                </a:r>
              </a:p>
            </p:txBody>
          </p:sp>
        </mc:Fallback>
      </mc:AlternateContent>
      <p:sp>
        <p:nvSpPr>
          <p:cNvPr id="6" name="Text Placeholder 9">
            <a:extLst>
              <a:ext uri="{FF2B5EF4-FFF2-40B4-BE49-F238E27FC236}">
                <a16:creationId xmlns:a16="http://schemas.microsoft.com/office/drawing/2014/main" id="{99A4202C-2AF2-716B-D4C8-C8C9C4645E3D}"/>
              </a:ext>
            </a:extLst>
          </p:cNvPr>
          <p:cNvSpPr txBox="1">
            <a:spLocks/>
          </p:cNvSpPr>
          <p:nvPr/>
        </p:nvSpPr>
        <p:spPr>
          <a:xfrm>
            <a:off x="566670" y="4506148"/>
            <a:ext cx="10335296" cy="849827"/>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Two axioms:</a:t>
            </a:r>
          </a:p>
          <a:p>
            <a:pPr marL="342900" indent="-342900">
              <a:buFont typeface="Arial" panose="020B0604020202020204" pitchFamily="34" charset="0"/>
              <a:buChar char="•"/>
            </a:pPr>
            <a:r>
              <a:rPr lang="en-SG" dirty="0">
                <a:solidFill>
                  <a:schemeClr val="tx1"/>
                </a:solidFill>
              </a:rPr>
              <a:t>Learning only occurs when events are not predicted (violate expectations)</a:t>
            </a:r>
          </a:p>
          <a:p>
            <a:pPr marL="342900" indent="-342900">
              <a:buFont typeface="Arial" panose="020B0604020202020204" pitchFamily="34" charset="0"/>
              <a:buChar char="•"/>
            </a:pPr>
            <a:r>
              <a:rPr lang="en-SG" dirty="0">
                <a:solidFill>
                  <a:schemeClr val="tx1"/>
                </a:solidFill>
              </a:rPr>
              <a:t>Predictions due to different stimuli are summed to form the total prediction in a trial</a:t>
            </a:r>
          </a:p>
        </p:txBody>
      </p:sp>
    </p:spTree>
    <p:extLst>
      <p:ext uri="{BB962C8B-B14F-4D97-AF65-F5344CB8AC3E}">
        <p14:creationId xmlns:p14="http://schemas.microsoft.com/office/powerpoint/2010/main" val="402272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11</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Rescorla-Wagner model</a:t>
            </a:r>
          </a:p>
        </p:txBody>
      </p:sp>
      <mc:AlternateContent xmlns:mc="http://schemas.openxmlformats.org/markup-compatibility/2006" xmlns:a14="http://schemas.microsoft.com/office/drawing/2010/main">
        <mc:Choice Requires="a14">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928352" y="1841514"/>
                <a:ext cx="10335296" cy="13446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𝑛𝑒𝑤</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m:t>
                      </m:r>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𝑜𝑙𝑑</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 </m:t>
                      </m:r>
                      <m:r>
                        <a:rPr lang="en-SG" b="0" i="1" smtClean="0">
                          <a:solidFill>
                            <a:schemeClr val="tx1"/>
                          </a:solidFill>
                          <a:latin typeface="Cambria Math" panose="02040503050406030204" pitchFamily="18" charset="0"/>
                          <a:ea typeface="Cambria Math" panose="02040503050406030204" pitchFamily="18" charset="0"/>
                        </a:rPr>
                        <m:t>𝜂</m:t>
                      </m:r>
                      <m:d>
                        <m:dPr>
                          <m:begChr m:val="["/>
                          <m:endChr m:val="]"/>
                          <m:ctrlPr>
                            <a:rPr lang="en-SG" b="0" i="1" smtClean="0">
                              <a:solidFill>
                                <a:schemeClr val="tx1"/>
                              </a:solidFill>
                              <a:latin typeface="Cambria Math" panose="02040503050406030204" pitchFamily="18" charset="0"/>
                              <a:ea typeface="Cambria Math" panose="02040503050406030204" pitchFamily="18" charset="0"/>
                            </a:rPr>
                          </m:ctrlPr>
                        </m:dPr>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𝜆</m:t>
                              </m:r>
                            </m:e>
                            <m:sub>
                              <m:r>
                                <a:rPr lang="en-SG" b="0" i="1" smtClean="0">
                                  <a:solidFill>
                                    <a:schemeClr val="tx1"/>
                                  </a:solidFill>
                                  <a:latin typeface="Cambria Math" panose="02040503050406030204" pitchFamily="18" charset="0"/>
                                  <a:ea typeface="Cambria Math" panose="02040503050406030204" pitchFamily="18" charset="0"/>
                                </a:rPr>
                                <m:t>𝑈𝑆</m:t>
                              </m:r>
                            </m:sub>
                          </m:sSub>
                          <m:r>
                            <a:rPr lang="en-SG"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SG" b="0" i="1" smtClean="0">
                                  <a:solidFill>
                                    <a:schemeClr val="tx1"/>
                                  </a:solidFill>
                                  <a:latin typeface="Cambria Math" panose="02040503050406030204" pitchFamily="18" charset="0"/>
                                  <a:ea typeface="Cambria Math" panose="02040503050406030204" pitchFamily="18" charset="0"/>
                                </a:rPr>
                              </m:ctrlPr>
                            </m:naryPr>
                            <m:sub>
                              <m:r>
                                <m:rPr>
                                  <m:brk m:alnAt="7"/>
                                </m:rPr>
                                <a:rPr lang="en-SG" b="0" i="1" smtClean="0">
                                  <a:solidFill>
                                    <a:schemeClr val="tx1"/>
                                  </a:solidFill>
                                  <a:latin typeface="Cambria Math" panose="02040503050406030204" pitchFamily="18" charset="0"/>
                                  <a:ea typeface="Cambria Math" panose="02040503050406030204" pitchFamily="18" charset="0"/>
                                </a:rPr>
                                <m:t>𝑖</m:t>
                              </m:r>
                            </m:sub>
                            <m:sup/>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𝑉</m:t>
                                  </m:r>
                                </m:e>
                                <m:sub>
                                  <m:r>
                                    <a:rPr lang="en-SG" b="0" i="1" smtClean="0">
                                      <a:solidFill>
                                        <a:schemeClr val="tx1"/>
                                      </a:solidFill>
                                      <a:latin typeface="Cambria Math" panose="02040503050406030204" pitchFamily="18" charset="0"/>
                                      <a:ea typeface="Cambria Math" panose="02040503050406030204" pitchFamily="18" charset="0"/>
                                    </a:rPr>
                                    <m:t>𝑜𝑙𝑑</m:t>
                                  </m:r>
                                </m:sub>
                              </m:sSub>
                              <m:r>
                                <a:rPr lang="en-SG" b="0" i="1" smtClean="0">
                                  <a:solidFill>
                                    <a:schemeClr val="tx1"/>
                                  </a:solidFill>
                                  <a:latin typeface="Cambria Math" panose="02040503050406030204" pitchFamily="18" charset="0"/>
                                  <a:ea typeface="Cambria Math" panose="02040503050406030204" pitchFamily="18" charset="0"/>
                                </a:rPr>
                                <m:t>(</m:t>
                              </m:r>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𝐶𝑆</m:t>
                                  </m:r>
                                </m:e>
                                <m:sub>
                                  <m:r>
                                    <a:rPr lang="en-SG" b="0" i="1" smtClean="0">
                                      <a:solidFill>
                                        <a:schemeClr val="tx1"/>
                                      </a:solidFill>
                                      <a:latin typeface="Cambria Math" panose="02040503050406030204" pitchFamily="18" charset="0"/>
                                      <a:ea typeface="Cambria Math" panose="02040503050406030204" pitchFamily="18" charset="0"/>
                                    </a:rPr>
                                    <m:t>𝑖</m:t>
                                  </m:r>
                                </m:sub>
                              </m:sSub>
                              <m:r>
                                <a:rPr lang="en-SG" b="0" i="1" smtClean="0">
                                  <a:solidFill>
                                    <a:schemeClr val="tx1"/>
                                  </a:solidFill>
                                  <a:latin typeface="Cambria Math" panose="02040503050406030204" pitchFamily="18" charset="0"/>
                                  <a:ea typeface="Cambria Math" panose="02040503050406030204" pitchFamily="18" charset="0"/>
                                </a:rPr>
                                <m:t>)</m:t>
                              </m:r>
                            </m:e>
                          </m:nary>
                        </m:e>
                      </m:d>
                      <m:r>
                        <a:rPr lang="en-SG" b="0" i="1" smtClean="0">
                          <a:solidFill>
                            <a:schemeClr val="tx1"/>
                          </a:solidFill>
                          <a:latin typeface="Cambria Math" panose="02040503050406030204" pitchFamily="18" charset="0"/>
                        </a:rPr>
                        <m:t> </m:t>
                      </m:r>
                    </m:oMath>
                  </m:oMathPara>
                </a14:m>
                <a:endParaRPr lang="en-SG" dirty="0">
                  <a:solidFill>
                    <a:schemeClr val="tx1"/>
                  </a:solidFill>
                </a:endParaRPr>
              </a:p>
              <a:p>
                <a:endParaRPr lang="en-SG" dirty="0">
                  <a:solidFill>
                    <a:schemeClr val="tx1"/>
                  </a:solidFill>
                </a:endParaRPr>
              </a:p>
              <a:p>
                <a:endParaRPr lang="en-SG" dirty="0">
                  <a:solidFill>
                    <a:schemeClr val="tx1"/>
                  </a:solidFill>
                </a:endParaRPr>
              </a:p>
            </p:txBody>
          </p:sp>
        </mc:Choice>
        <mc:Fallback xmlns="">
          <p:sp>
            <p:nvSpPr>
              <p:cNvPr id="4" name="Text Placeholder 9">
                <a:extLst>
                  <a:ext uri="{FF2B5EF4-FFF2-40B4-BE49-F238E27FC236}">
                    <a16:creationId xmlns:a16="http://schemas.microsoft.com/office/drawing/2014/main" id="{2C5A8FFA-D7F7-CDDE-1BF0-AB9FEFBBFD07}"/>
                  </a:ext>
                </a:extLst>
              </p:cNvPr>
              <p:cNvSpPr txBox="1">
                <a:spLocks noRot="1" noChangeAspect="1" noMove="1" noResize="1" noEditPoints="1" noAdjustHandles="1" noChangeArrowheads="1" noChangeShapeType="1" noTextEdit="1"/>
              </p:cNvSpPr>
              <p:nvPr/>
            </p:nvSpPr>
            <p:spPr>
              <a:xfrm>
                <a:off x="928352" y="1841514"/>
                <a:ext cx="10335296" cy="1344625"/>
              </a:xfrm>
              <a:prstGeom prst="rect">
                <a:avLst/>
              </a:prstGeom>
              <a:blipFill>
                <a:blip r:embed="rId2"/>
                <a:stretch>
                  <a:fillRect/>
                </a:stretch>
              </a:blipFill>
            </p:spPr>
            <p:txBody>
              <a:bodyPr/>
              <a:lstStyle/>
              <a:p>
                <a:r>
                  <a:rPr lang="en-SG">
                    <a:noFill/>
                  </a:rPr>
                  <a:t> </a:t>
                </a:r>
              </a:p>
            </p:txBody>
          </p:sp>
        </mc:Fallback>
      </mc:AlternateContent>
      <p:sp>
        <p:nvSpPr>
          <p:cNvPr id="7" name="Text Placeholder 9">
            <a:extLst>
              <a:ext uri="{FF2B5EF4-FFF2-40B4-BE49-F238E27FC236}">
                <a16:creationId xmlns:a16="http://schemas.microsoft.com/office/drawing/2014/main" id="{3F0F1C1E-754F-6B30-9471-CFDFC6B6A11D}"/>
              </a:ext>
            </a:extLst>
          </p:cNvPr>
          <p:cNvSpPr txBox="1">
            <a:spLocks/>
          </p:cNvSpPr>
          <p:nvPr/>
        </p:nvSpPr>
        <p:spPr>
          <a:xfrm>
            <a:off x="566670" y="3076048"/>
            <a:ext cx="10335296" cy="139881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Conditional stimulus = bell tone</a:t>
            </a:r>
          </a:p>
          <a:p>
            <a:r>
              <a:rPr lang="en-SG" dirty="0">
                <a:solidFill>
                  <a:schemeClr val="tx1"/>
                </a:solidFill>
              </a:rPr>
              <a:t>Unconditional stimulus = smacking the person’s head</a:t>
            </a:r>
          </a:p>
          <a:p>
            <a:r>
              <a:rPr lang="en-SG" dirty="0">
                <a:solidFill>
                  <a:schemeClr val="tx1"/>
                </a:solidFill>
              </a:rPr>
              <a:t>Response = wince in pain</a:t>
            </a:r>
          </a:p>
        </p:txBody>
      </p:sp>
      <mc:AlternateContent xmlns:mc="http://schemas.openxmlformats.org/markup-compatibility/2006" xmlns:a14="http://schemas.microsoft.com/office/drawing/2010/main">
        <mc:Choice Requires="a14">
          <p:sp>
            <p:nvSpPr>
              <p:cNvPr id="8" name="Text Placeholder 9">
                <a:extLst>
                  <a:ext uri="{FF2B5EF4-FFF2-40B4-BE49-F238E27FC236}">
                    <a16:creationId xmlns:a16="http://schemas.microsoft.com/office/drawing/2014/main" id="{8F9147E9-BBC2-BA72-BF3B-0B78E88FB2B5}"/>
                  </a:ext>
                </a:extLst>
              </p:cNvPr>
              <p:cNvSpPr txBox="1">
                <a:spLocks/>
              </p:cNvSpPr>
              <p:nvPr/>
            </p:nvSpPr>
            <p:spPr>
              <a:xfrm>
                <a:off x="566670" y="4658768"/>
                <a:ext cx="10335296" cy="139881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Bell tone (CS) originally has value of 0</a:t>
                </a:r>
              </a:p>
              <a:p>
                <a:r>
                  <a:rPr lang="en-SG" dirty="0">
                    <a:solidFill>
                      <a:schemeClr val="tx1"/>
                    </a:solidFill>
                  </a:rPr>
                  <a:t>Smacking someone’s head (US) has a value of -100</a:t>
                </a:r>
              </a:p>
              <a:p>
                <a:r>
                  <a:rPr lang="en-SG" dirty="0">
                    <a:solidFill>
                      <a:schemeClr val="tx1"/>
                    </a:solidFill>
                  </a:rPr>
                  <a:t>If we assume </a:t>
                </a:r>
                <a14:m>
                  <m:oMath xmlns:m="http://schemas.openxmlformats.org/officeDocument/2006/math">
                    <m:r>
                      <a:rPr lang="en-SG" b="0" i="1" smtClean="0">
                        <a:solidFill>
                          <a:schemeClr val="tx1"/>
                        </a:solidFill>
                        <a:latin typeface="Cambria Math" panose="02040503050406030204" pitchFamily="18" charset="0"/>
                        <a:ea typeface="Cambria Math" panose="02040503050406030204" pitchFamily="18" charset="0"/>
                      </a:rPr>
                      <m:t>𝜂</m:t>
                    </m:r>
                  </m:oMath>
                </a14:m>
                <a:r>
                  <a:rPr lang="en-SG" dirty="0">
                    <a:solidFill>
                      <a:schemeClr val="tx1"/>
                    </a:solidFill>
                  </a:rPr>
                  <a:t> = 1, then the new value of the bell tone is -100. </a:t>
                </a:r>
              </a:p>
            </p:txBody>
          </p:sp>
        </mc:Choice>
        <mc:Fallback xmlns="">
          <p:sp>
            <p:nvSpPr>
              <p:cNvPr id="8" name="Text Placeholder 9">
                <a:extLst>
                  <a:ext uri="{FF2B5EF4-FFF2-40B4-BE49-F238E27FC236}">
                    <a16:creationId xmlns:a16="http://schemas.microsoft.com/office/drawing/2014/main" id="{8F9147E9-BBC2-BA72-BF3B-0B78E88FB2B5}"/>
                  </a:ext>
                </a:extLst>
              </p:cNvPr>
              <p:cNvSpPr txBox="1">
                <a:spLocks noRot="1" noChangeAspect="1" noMove="1" noResize="1" noEditPoints="1" noAdjustHandles="1" noChangeArrowheads="1" noChangeShapeType="1" noTextEdit="1"/>
              </p:cNvSpPr>
              <p:nvPr/>
            </p:nvSpPr>
            <p:spPr>
              <a:xfrm>
                <a:off x="566670" y="4658768"/>
                <a:ext cx="10335296" cy="1398815"/>
              </a:xfrm>
              <a:prstGeom prst="rect">
                <a:avLst/>
              </a:prstGeom>
              <a:blipFill>
                <a:blip r:embed="rId3"/>
                <a:stretch>
                  <a:fillRect l="-767" t="-5217"/>
                </a:stretch>
              </a:blipFill>
            </p:spPr>
            <p:txBody>
              <a:bodyPr/>
              <a:lstStyle/>
              <a:p>
                <a:r>
                  <a:rPr lang="en-SG">
                    <a:noFill/>
                  </a:rPr>
                  <a:t> </a:t>
                </a:r>
              </a:p>
            </p:txBody>
          </p:sp>
        </mc:Fallback>
      </mc:AlternateContent>
    </p:spTree>
    <p:extLst>
      <p:ext uri="{BB962C8B-B14F-4D97-AF65-F5344CB8AC3E}">
        <p14:creationId xmlns:p14="http://schemas.microsoft.com/office/powerpoint/2010/main" val="396684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12</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Rescorla-Wagner model</a:t>
            </a:r>
          </a:p>
        </p:txBody>
      </p:sp>
      <mc:AlternateContent xmlns:mc="http://schemas.openxmlformats.org/markup-compatibility/2006" xmlns:a14="http://schemas.microsoft.com/office/drawing/2010/main">
        <mc:Choice Requires="a14">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928352" y="1841514"/>
                <a:ext cx="10335296" cy="13446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𝑛𝑒𝑤</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m:t>
                      </m:r>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𝑜𝑙𝑑</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r>
                        <a:rPr lang="en-SG" b="0" i="1" smtClean="0">
                          <a:solidFill>
                            <a:schemeClr val="tx1"/>
                          </a:solidFill>
                          <a:latin typeface="Cambria Math" panose="02040503050406030204" pitchFamily="18" charset="0"/>
                        </a:rPr>
                        <m:t>+ </m:t>
                      </m:r>
                      <m:r>
                        <a:rPr lang="en-SG" b="0" i="1" smtClean="0">
                          <a:solidFill>
                            <a:schemeClr val="tx1"/>
                          </a:solidFill>
                          <a:latin typeface="Cambria Math" panose="02040503050406030204" pitchFamily="18" charset="0"/>
                          <a:ea typeface="Cambria Math" panose="02040503050406030204" pitchFamily="18" charset="0"/>
                        </a:rPr>
                        <m:t>𝜂</m:t>
                      </m:r>
                      <m:d>
                        <m:dPr>
                          <m:begChr m:val="["/>
                          <m:endChr m:val="]"/>
                          <m:ctrlPr>
                            <a:rPr lang="en-SG" b="0" i="1" smtClean="0">
                              <a:solidFill>
                                <a:schemeClr val="tx1"/>
                              </a:solidFill>
                              <a:latin typeface="Cambria Math" panose="02040503050406030204" pitchFamily="18" charset="0"/>
                              <a:ea typeface="Cambria Math" panose="02040503050406030204" pitchFamily="18" charset="0"/>
                            </a:rPr>
                          </m:ctrlPr>
                        </m:dPr>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𝜆</m:t>
                              </m:r>
                            </m:e>
                            <m:sub>
                              <m:r>
                                <a:rPr lang="en-SG" b="0" i="1" smtClean="0">
                                  <a:solidFill>
                                    <a:schemeClr val="tx1"/>
                                  </a:solidFill>
                                  <a:latin typeface="Cambria Math" panose="02040503050406030204" pitchFamily="18" charset="0"/>
                                  <a:ea typeface="Cambria Math" panose="02040503050406030204" pitchFamily="18" charset="0"/>
                                </a:rPr>
                                <m:t>𝑈𝑆</m:t>
                              </m:r>
                            </m:sub>
                          </m:sSub>
                          <m:r>
                            <a:rPr lang="en-SG"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SG" b="0" i="1" smtClean="0">
                                  <a:solidFill>
                                    <a:schemeClr val="tx1"/>
                                  </a:solidFill>
                                  <a:latin typeface="Cambria Math" panose="02040503050406030204" pitchFamily="18" charset="0"/>
                                  <a:ea typeface="Cambria Math" panose="02040503050406030204" pitchFamily="18" charset="0"/>
                                </a:rPr>
                              </m:ctrlPr>
                            </m:naryPr>
                            <m:sub>
                              <m:r>
                                <m:rPr>
                                  <m:brk m:alnAt="7"/>
                                </m:rPr>
                                <a:rPr lang="en-SG" b="0" i="1" smtClean="0">
                                  <a:solidFill>
                                    <a:schemeClr val="tx1"/>
                                  </a:solidFill>
                                  <a:latin typeface="Cambria Math" panose="02040503050406030204" pitchFamily="18" charset="0"/>
                                  <a:ea typeface="Cambria Math" panose="02040503050406030204" pitchFamily="18" charset="0"/>
                                </a:rPr>
                                <m:t>𝑖</m:t>
                              </m:r>
                            </m:sub>
                            <m:sup/>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𝑉</m:t>
                                  </m:r>
                                </m:e>
                                <m:sub>
                                  <m:r>
                                    <a:rPr lang="en-SG" b="0" i="1" smtClean="0">
                                      <a:solidFill>
                                        <a:schemeClr val="tx1"/>
                                      </a:solidFill>
                                      <a:latin typeface="Cambria Math" panose="02040503050406030204" pitchFamily="18" charset="0"/>
                                      <a:ea typeface="Cambria Math" panose="02040503050406030204" pitchFamily="18" charset="0"/>
                                    </a:rPr>
                                    <m:t>𝑜𝑙𝑑</m:t>
                                  </m:r>
                                </m:sub>
                              </m:sSub>
                              <m:r>
                                <a:rPr lang="en-SG" b="0" i="1" smtClean="0">
                                  <a:solidFill>
                                    <a:schemeClr val="tx1"/>
                                  </a:solidFill>
                                  <a:latin typeface="Cambria Math" panose="02040503050406030204" pitchFamily="18" charset="0"/>
                                  <a:ea typeface="Cambria Math" panose="02040503050406030204" pitchFamily="18" charset="0"/>
                                </a:rPr>
                                <m:t>(</m:t>
                              </m:r>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𝐶𝑆</m:t>
                                  </m:r>
                                </m:e>
                                <m:sub>
                                  <m:r>
                                    <a:rPr lang="en-SG" b="0" i="1" smtClean="0">
                                      <a:solidFill>
                                        <a:schemeClr val="tx1"/>
                                      </a:solidFill>
                                      <a:latin typeface="Cambria Math" panose="02040503050406030204" pitchFamily="18" charset="0"/>
                                      <a:ea typeface="Cambria Math" panose="02040503050406030204" pitchFamily="18" charset="0"/>
                                    </a:rPr>
                                    <m:t>𝑖</m:t>
                                  </m:r>
                                </m:sub>
                              </m:sSub>
                              <m:r>
                                <a:rPr lang="en-SG" b="0" i="1" smtClean="0">
                                  <a:solidFill>
                                    <a:schemeClr val="tx1"/>
                                  </a:solidFill>
                                  <a:latin typeface="Cambria Math" panose="02040503050406030204" pitchFamily="18" charset="0"/>
                                  <a:ea typeface="Cambria Math" panose="02040503050406030204" pitchFamily="18" charset="0"/>
                                </a:rPr>
                                <m:t>)</m:t>
                              </m:r>
                            </m:e>
                          </m:nary>
                        </m:e>
                      </m:d>
                      <m:r>
                        <a:rPr lang="en-SG" b="0" i="1" smtClean="0">
                          <a:solidFill>
                            <a:schemeClr val="tx1"/>
                          </a:solidFill>
                          <a:latin typeface="Cambria Math" panose="02040503050406030204" pitchFamily="18" charset="0"/>
                        </a:rPr>
                        <m:t> </m:t>
                      </m:r>
                    </m:oMath>
                  </m:oMathPara>
                </a14:m>
                <a:endParaRPr lang="en-SG" dirty="0">
                  <a:solidFill>
                    <a:schemeClr val="tx1"/>
                  </a:solidFill>
                </a:endParaRPr>
              </a:p>
              <a:p>
                <a:endParaRPr lang="en-SG" dirty="0">
                  <a:solidFill>
                    <a:schemeClr val="tx1"/>
                  </a:solidFill>
                </a:endParaRPr>
              </a:p>
              <a:p>
                <a:endParaRPr lang="en-SG" dirty="0">
                  <a:solidFill>
                    <a:schemeClr val="tx1"/>
                  </a:solidFill>
                </a:endParaRPr>
              </a:p>
            </p:txBody>
          </p:sp>
        </mc:Choice>
        <mc:Fallback xmlns="">
          <p:sp>
            <p:nvSpPr>
              <p:cNvPr id="4" name="Text Placeholder 9">
                <a:extLst>
                  <a:ext uri="{FF2B5EF4-FFF2-40B4-BE49-F238E27FC236}">
                    <a16:creationId xmlns:a16="http://schemas.microsoft.com/office/drawing/2014/main" id="{2C5A8FFA-D7F7-CDDE-1BF0-AB9FEFBBFD07}"/>
                  </a:ext>
                </a:extLst>
              </p:cNvPr>
              <p:cNvSpPr txBox="1">
                <a:spLocks noRot="1" noChangeAspect="1" noMove="1" noResize="1" noEditPoints="1" noAdjustHandles="1" noChangeArrowheads="1" noChangeShapeType="1" noTextEdit="1"/>
              </p:cNvSpPr>
              <p:nvPr/>
            </p:nvSpPr>
            <p:spPr>
              <a:xfrm>
                <a:off x="928352" y="1841514"/>
                <a:ext cx="10335296" cy="1344625"/>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 Placeholder 9">
                <a:extLst>
                  <a:ext uri="{FF2B5EF4-FFF2-40B4-BE49-F238E27FC236}">
                    <a16:creationId xmlns:a16="http://schemas.microsoft.com/office/drawing/2014/main" id="{3F0F1C1E-754F-6B30-9471-CFDFC6B6A11D}"/>
                  </a:ext>
                </a:extLst>
              </p:cNvPr>
              <p:cNvSpPr txBox="1">
                <a:spLocks/>
              </p:cNvSpPr>
              <p:nvPr/>
            </p:nvSpPr>
            <p:spPr>
              <a:xfrm>
                <a:off x="566670" y="3076048"/>
                <a:ext cx="10335296" cy="3466420"/>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nary>
                      <m:naryPr>
                        <m:chr m:val="∑"/>
                        <m:supHide m:val="on"/>
                        <m:ctrlPr>
                          <a:rPr lang="en-SG" b="0" i="1" smtClean="0">
                            <a:solidFill>
                              <a:schemeClr val="tx1"/>
                            </a:solidFill>
                            <a:latin typeface="Cambria Math" panose="02040503050406030204" pitchFamily="18" charset="0"/>
                            <a:ea typeface="Cambria Math" panose="02040503050406030204" pitchFamily="18" charset="0"/>
                          </a:rPr>
                        </m:ctrlPr>
                      </m:naryPr>
                      <m:sub>
                        <m:r>
                          <m:rPr>
                            <m:brk m:alnAt="7"/>
                          </m:rPr>
                          <a:rPr lang="en-SG" b="0" i="1" smtClean="0">
                            <a:solidFill>
                              <a:schemeClr val="tx1"/>
                            </a:solidFill>
                            <a:latin typeface="Cambria Math" panose="02040503050406030204" pitchFamily="18" charset="0"/>
                            <a:ea typeface="Cambria Math" panose="02040503050406030204" pitchFamily="18" charset="0"/>
                          </a:rPr>
                          <m:t>𝑖</m:t>
                        </m:r>
                      </m:sub>
                      <m:sup/>
                      <m:e>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𝑉</m:t>
                            </m:r>
                          </m:e>
                          <m:sub>
                            <m:r>
                              <a:rPr lang="en-SG" b="0" i="1" smtClean="0">
                                <a:solidFill>
                                  <a:schemeClr val="tx1"/>
                                </a:solidFill>
                                <a:latin typeface="Cambria Math" panose="02040503050406030204" pitchFamily="18" charset="0"/>
                                <a:ea typeface="Cambria Math" panose="02040503050406030204" pitchFamily="18" charset="0"/>
                              </a:rPr>
                              <m:t>𝑜𝑙𝑑</m:t>
                            </m:r>
                          </m:sub>
                        </m:sSub>
                        <m:r>
                          <a:rPr lang="en-SG" b="0" i="1" smtClean="0">
                            <a:solidFill>
                              <a:schemeClr val="tx1"/>
                            </a:solidFill>
                            <a:latin typeface="Cambria Math" panose="02040503050406030204" pitchFamily="18" charset="0"/>
                            <a:ea typeface="Cambria Math" panose="02040503050406030204" pitchFamily="18" charset="0"/>
                          </a:rPr>
                          <m:t>(</m:t>
                        </m:r>
                        <m:sSub>
                          <m:sSubPr>
                            <m:ctrlPr>
                              <a:rPr lang="en-SG" b="0" i="1" smtClean="0">
                                <a:solidFill>
                                  <a:schemeClr val="tx1"/>
                                </a:solidFill>
                                <a:latin typeface="Cambria Math" panose="02040503050406030204" pitchFamily="18" charset="0"/>
                                <a:ea typeface="Cambria Math" panose="02040503050406030204" pitchFamily="18" charset="0"/>
                              </a:rPr>
                            </m:ctrlPr>
                          </m:sSubPr>
                          <m:e>
                            <m:r>
                              <a:rPr lang="en-SG" b="0" i="1" smtClean="0">
                                <a:solidFill>
                                  <a:schemeClr val="tx1"/>
                                </a:solidFill>
                                <a:latin typeface="Cambria Math" panose="02040503050406030204" pitchFamily="18" charset="0"/>
                                <a:ea typeface="Cambria Math" panose="02040503050406030204" pitchFamily="18" charset="0"/>
                              </a:rPr>
                              <m:t>𝐶𝑆</m:t>
                            </m:r>
                          </m:e>
                          <m:sub>
                            <m:r>
                              <a:rPr lang="en-SG" b="0" i="1" smtClean="0">
                                <a:solidFill>
                                  <a:schemeClr val="tx1"/>
                                </a:solidFill>
                                <a:latin typeface="Cambria Math" panose="02040503050406030204" pitchFamily="18" charset="0"/>
                                <a:ea typeface="Cambria Math" panose="02040503050406030204" pitchFamily="18" charset="0"/>
                              </a:rPr>
                              <m:t>𝑖</m:t>
                            </m:r>
                          </m:sub>
                        </m:sSub>
                        <m:r>
                          <a:rPr lang="en-SG" b="0" i="1" smtClean="0">
                            <a:solidFill>
                              <a:schemeClr val="tx1"/>
                            </a:solidFill>
                            <a:latin typeface="Cambria Math" panose="02040503050406030204" pitchFamily="18" charset="0"/>
                            <a:ea typeface="Cambria Math" panose="02040503050406030204" pitchFamily="18" charset="0"/>
                          </a:rPr>
                          <m:t>)</m:t>
                        </m:r>
                      </m:e>
                    </m:nary>
                  </m:oMath>
                </a14:m>
                <a:r>
                  <a:rPr lang="en-SG" dirty="0">
                    <a:solidFill>
                      <a:schemeClr val="tx1"/>
                    </a:solidFill>
                  </a:rPr>
                  <a:t> is the sum of valuations of all conditional stimuli.</a:t>
                </a:r>
              </a:p>
              <a:p>
                <a:r>
                  <a:rPr lang="en-SG" dirty="0">
                    <a:solidFill>
                      <a:schemeClr val="tx1"/>
                    </a:solidFill>
                  </a:rPr>
                  <a:t>The implication of summing values of all CS is that the model can predict the </a:t>
                </a:r>
                <a:r>
                  <a:rPr lang="en-SG" b="1" i="1" dirty="0">
                    <a:solidFill>
                      <a:schemeClr val="tx1"/>
                    </a:solidFill>
                  </a:rPr>
                  <a:t>blocking</a:t>
                </a:r>
                <a:r>
                  <a:rPr lang="en-SG" dirty="0">
                    <a:solidFill>
                      <a:schemeClr val="tx1"/>
                    </a:solidFill>
                  </a:rPr>
                  <a:t> effect.</a:t>
                </a:r>
              </a:p>
              <a:p>
                <a:endParaRPr lang="en-SG" dirty="0">
                  <a:solidFill>
                    <a:schemeClr val="tx1"/>
                  </a:solidFill>
                </a:endParaRPr>
              </a:p>
              <a:p>
                <a:r>
                  <a:rPr lang="en-SG" dirty="0">
                    <a:solidFill>
                      <a:schemeClr val="tx1"/>
                    </a:solidFill>
                  </a:rPr>
                  <a:t>Bell Tone (CS1): after conditioning, acquires a value of -100</a:t>
                </a:r>
              </a:p>
              <a:p>
                <a:r>
                  <a:rPr lang="en-SG" dirty="0">
                    <a:solidFill>
                      <a:schemeClr val="tx1"/>
                    </a:solidFill>
                  </a:rPr>
                  <a:t>Red Light (CS2): new CS, value of 0</a:t>
                </a:r>
              </a:p>
              <a:p>
                <a:r>
                  <a:rPr lang="en-SG" dirty="0" err="1">
                    <a:solidFill>
                      <a:schemeClr val="tx1"/>
                    </a:solidFill>
                  </a:rPr>
                  <a:t>Smackkk</a:t>
                </a:r>
                <a:r>
                  <a:rPr lang="en-SG" dirty="0">
                    <a:solidFill>
                      <a:schemeClr val="tx1"/>
                    </a:solidFill>
                  </a:rPr>
                  <a:t> (US): -100</a:t>
                </a:r>
              </a:p>
              <a:p>
                <a:r>
                  <a:rPr lang="en-SG" b="0" dirty="0">
                    <a:solidFill>
                      <a:schemeClr val="tx1"/>
                    </a:solidFill>
                  </a:rPr>
                  <a:t>Plugging these values into the model, </a:t>
                </a:r>
                <a14:m>
                  <m:oMath xmlns:m="http://schemas.openxmlformats.org/officeDocument/2006/math">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𝑉</m:t>
                        </m:r>
                      </m:e>
                      <m:sub>
                        <m:r>
                          <a:rPr lang="en-SG" b="0" i="1" smtClean="0">
                            <a:solidFill>
                              <a:schemeClr val="tx1"/>
                            </a:solidFill>
                            <a:latin typeface="Cambria Math" panose="02040503050406030204" pitchFamily="18" charset="0"/>
                          </a:rPr>
                          <m:t>𝑛𝑒𝑤</m:t>
                        </m:r>
                      </m:sub>
                    </m:sSub>
                    <m:d>
                      <m:dPr>
                        <m:ctrlPr>
                          <a:rPr lang="en-SG" b="0" i="1" smtClean="0">
                            <a:solidFill>
                              <a:schemeClr val="tx1"/>
                            </a:solidFill>
                            <a:latin typeface="Cambria Math" panose="02040503050406030204" pitchFamily="18" charset="0"/>
                          </a:rPr>
                        </m:ctrlPr>
                      </m:dPr>
                      <m:e>
                        <m:sSub>
                          <m:sSubPr>
                            <m:ctrlPr>
                              <a:rPr lang="en-SG" b="0" i="1" smtClean="0">
                                <a:solidFill>
                                  <a:schemeClr val="tx1"/>
                                </a:solidFill>
                                <a:latin typeface="Cambria Math" panose="02040503050406030204" pitchFamily="18" charset="0"/>
                              </a:rPr>
                            </m:ctrlPr>
                          </m:sSubPr>
                          <m:e>
                            <m:r>
                              <a:rPr lang="en-SG" b="0" i="1" smtClean="0">
                                <a:solidFill>
                                  <a:schemeClr val="tx1"/>
                                </a:solidFill>
                                <a:latin typeface="Cambria Math" panose="02040503050406030204" pitchFamily="18" charset="0"/>
                              </a:rPr>
                              <m:t>𝐶𝑆</m:t>
                            </m:r>
                          </m:e>
                          <m:sub>
                            <m:r>
                              <a:rPr lang="en-SG" b="0" i="1" smtClean="0">
                                <a:solidFill>
                                  <a:schemeClr val="tx1"/>
                                </a:solidFill>
                                <a:latin typeface="Cambria Math" panose="02040503050406030204" pitchFamily="18" charset="0"/>
                              </a:rPr>
                              <m:t>𝑖</m:t>
                            </m:r>
                          </m:sub>
                        </m:sSub>
                      </m:e>
                    </m:d>
                  </m:oMath>
                </a14:m>
                <a:r>
                  <a:rPr lang="en-SG" dirty="0">
                    <a:solidFill>
                      <a:schemeClr val="tx1"/>
                    </a:solidFill>
                  </a:rPr>
                  <a:t> will evaluate to -100 all the same. No new association between the red light and </a:t>
                </a:r>
                <a:r>
                  <a:rPr lang="en-SG" dirty="0" err="1">
                    <a:solidFill>
                      <a:schemeClr val="tx1"/>
                    </a:solidFill>
                  </a:rPr>
                  <a:t>headsmacking</a:t>
                </a:r>
                <a:r>
                  <a:rPr lang="en-SG" dirty="0">
                    <a:solidFill>
                      <a:schemeClr val="tx1"/>
                    </a:solidFill>
                  </a:rPr>
                  <a:t> is formed.</a:t>
                </a:r>
              </a:p>
            </p:txBody>
          </p:sp>
        </mc:Choice>
        <mc:Fallback xmlns="">
          <p:sp>
            <p:nvSpPr>
              <p:cNvPr id="7" name="Text Placeholder 9">
                <a:extLst>
                  <a:ext uri="{FF2B5EF4-FFF2-40B4-BE49-F238E27FC236}">
                    <a16:creationId xmlns:a16="http://schemas.microsoft.com/office/drawing/2014/main" id="{3F0F1C1E-754F-6B30-9471-CFDFC6B6A11D}"/>
                  </a:ext>
                </a:extLst>
              </p:cNvPr>
              <p:cNvSpPr txBox="1">
                <a:spLocks noRot="1" noChangeAspect="1" noMove="1" noResize="1" noEditPoints="1" noAdjustHandles="1" noChangeArrowheads="1" noChangeShapeType="1" noTextEdit="1"/>
              </p:cNvSpPr>
              <p:nvPr/>
            </p:nvSpPr>
            <p:spPr>
              <a:xfrm>
                <a:off x="566670" y="3076048"/>
                <a:ext cx="10335296" cy="3466420"/>
              </a:xfrm>
              <a:prstGeom prst="rect">
                <a:avLst/>
              </a:prstGeom>
              <a:blipFill>
                <a:blip r:embed="rId3"/>
                <a:stretch>
                  <a:fillRect l="-4130" t="-16725"/>
                </a:stretch>
              </a:blipFill>
            </p:spPr>
            <p:txBody>
              <a:bodyPr/>
              <a:lstStyle/>
              <a:p>
                <a:r>
                  <a:rPr lang="en-SG">
                    <a:noFill/>
                  </a:rPr>
                  <a:t> </a:t>
                </a:r>
              </a:p>
            </p:txBody>
          </p:sp>
        </mc:Fallback>
      </mc:AlternateContent>
    </p:spTree>
    <p:extLst>
      <p:ext uri="{BB962C8B-B14F-4D97-AF65-F5344CB8AC3E}">
        <p14:creationId xmlns:p14="http://schemas.microsoft.com/office/powerpoint/2010/main" val="142259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13</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Q-Learning model</a:t>
            </a:r>
          </a:p>
        </p:txBody>
      </p:sp>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928352" y="1841514"/>
            <a:ext cx="10335296" cy="13446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a:t>
            </a:r>
            <a:r>
              <a:rPr lang="fr-FR" b="0" i="0" baseline="-25000" dirty="0">
                <a:solidFill>
                  <a:schemeClr val="tx1"/>
                </a:solidFill>
                <a:effectLst/>
                <a:highlight>
                  <a:srgbClr val="FFFFFF"/>
                </a:highlight>
                <a:latin typeface="Times New Roman" panose="02020603050405020304" pitchFamily="18" charset="0"/>
              </a:rPr>
              <a:t>+1 </a:t>
            </a:r>
            <a:r>
              <a:rPr lang="fr-FR" b="0" i="0" dirty="0">
                <a:solidFill>
                  <a:schemeClr val="tx1"/>
                </a:solidFill>
                <a:effectLst/>
                <a:highlight>
                  <a:srgbClr val="FFFFFF"/>
                </a:highlight>
                <a:latin typeface="Times New Roman" panose="02020603050405020304" pitchFamily="18" charset="0"/>
              </a:rPr>
              <a:t>= </a:t>
            </a: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 </a:t>
            </a:r>
            <a:r>
              <a:rPr lang="fr-FR" b="0" i="0" dirty="0">
                <a:solidFill>
                  <a:schemeClr val="tx1"/>
                </a:solidFill>
                <a:effectLst/>
                <a:highlight>
                  <a:srgbClr val="FFFFFF"/>
                </a:highlight>
                <a:latin typeface="Times New Roman" panose="02020603050405020304" pitchFamily="18" charset="0"/>
              </a:rPr>
              <a:t>+ </a:t>
            </a:r>
            <a:r>
              <a:rPr lang="fr-FR" b="0" i="1" dirty="0">
                <a:solidFill>
                  <a:schemeClr val="tx1"/>
                </a:solidFill>
                <a:effectLst/>
                <a:highlight>
                  <a:srgbClr val="FFFFFF"/>
                </a:highlight>
                <a:latin typeface="Times New Roman" panose="02020603050405020304" pitchFamily="18" charset="0"/>
              </a:rPr>
              <a:t>η</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R</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a:t>
            </a:r>
            <a:r>
              <a:rPr lang="fr-FR" b="0" i="0" dirty="0">
                <a:solidFill>
                  <a:schemeClr val="tx1"/>
                </a:solidFill>
                <a:effectLst/>
                <a:highlight>
                  <a:srgbClr val="FFFFFF"/>
                </a:highlight>
                <a:latin typeface="Times New Roman" panose="02020603050405020304" pitchFamily="18" charset="0"/>
              </a:rPr>
              <a:t>)</a:t>
            </a:r>
            <a:endParaRPr lang="en-SG" dirty="0">
              <a:solidFill>
                <a:schemeClr val="tx1"/>
              </a:solidFill>
            </a:endParaRPr>
          </a:p>
        </p:txBody>
      </p:sp>
      <p:sp>
        <p:nvSpPr>
          <p:cNvPr id="7" name="Text Placeholder 9">
            <a:extLst>
              <a:ext uri="{FF2B5EF4-FFF2-40B4-BE49-F238E27FC236}">
                <a16:creationId xmlns:a16="http://schemas.microsoft.com/office/drawing/2014/main" id="{3F0F1C1E-754F-6B30-9471-CFDFC6B6A11D}"/>
              </a:ext>
            </a:extLst>
          </p:cNvPr>
          <p:cNvSpPr txBox="1">
            <a:spLocks/>
          </p:cNvSpPr>
          <p:nvPr/>
        </p:nvSpPr>
        <p:spPr>
          <a:xfrm>
            <a:off x="566670" y="2624906"/>
            <a:ext cx="10335296" cy="112246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A learning rule derived from the Rescorla-Wagner framework</a:t>
            </a:r>
          </a:p>
          <a:p>
            <a:endParaRPr lang="en-SG" dirty="0">
              <a:solidFill>
                <a:schemeClr val="tx1"/>
              </a:solidFill>
            </a:endParaRPr>
          </a:p>
        </p:txBody>
      </p:sp>
      <p:sp>
        <p:nvSpPr>
          <p:cNvPr id="6" name="Rectangle 2">
            <a:extLst>
              <a:ext uri="{FF2B5EF4-FFF2-40B4-BE49-F238E27FC236}">
                <a16:creationId xmlns:a16="http://schemas.microsoft.com/office/drawing/2014/main" id="{EE94E1C6-4AF9-3AD5-F621-85E37407D1A2}"/>
              </a:ext>
            </a:extLst>
          </p:cNvPr>
          <p:cNvSpPr>
            <a:spLocks noChangeArrowheads="1"/>
          </p:cNvSpPr>
          <p:nvPr/>
        </p:nvSpPr>
        <p:spPr bwMode="auto">
          <a:xfrm>
            <a:off x="637504" y="3329505"/>
            <a:ext cx="9994005"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where:</a:t>
            </a:r>
            <a:endParaRPr kumimoji="0" lang="en-US" altLang="en-US" sz="800" b="0" i="0" u="none"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𝑄(𝐴)</a:t>
            </a:r>
            <a:r>
              <a:rPr kumimoji="0" lang="en-US" altLang="en-US" sz="1600" b="0" i="0" u="none" strike="noStrike" cap="none" normalizeH="0" baseline="-25000" dirty="0">
                <a:ln>
                  <a:noFill/>
                </a:ln>
                <a:solidFill>
                  <a:schemeClr val="tx1"/>
                </a:solidFill>
                <a:effectLst/>
                <a:latin typeface="+mn-lt"/>
                <a:cs typeface="Open Sans" panose="020B0606030504020204" pitchFamily="34" charset="0"/>
              </a:rPr>
              <a:t>𝑡+1 </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is the expected value of choosing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A</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on the next trial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𝑄(𝐴)</a:t>
            </a:r>
            <a:r>
              <a:rPr kumimoji="0" lang="en-US" altLang="en-US" sz="1600" b="0" i="0" u="none" strike="noStrike" cap="none" normalizeH="0" baseline="-25000" dirty="0">
                <a:ln>
                  <a:noFill/>
                </a:ln>
                <a:solidFill>
                  <a:schemeClr val="tx1"/>
                </a:solidFill>
                <a:effectLst/>
                <a:latin typeface="+mn-lt"/>
                <a:cs typeface="Open Sans" panose="020B0606030504020204" pitchFamily="34" charset="0"/>
              </a:rPr>
              <a:t>𝑡</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is the expected value of choosing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A</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on the current trial </a:t>
            </a:r>
            <a:r>
              <a:rPr kumimoji="0" lang="en-US" altLang="en-US" b="0" i="0" u="none" strike="noStrike" cap="none" normalizeH="0" baseline="0" dirty="0">
                <a:ln>
                  <a:noFill/>
                </a:ln>
                <a:solidFill>
                  <a:schemeClr val="tx1"/>
                </a:solidFill>
                <a:effectLst/>
                <a:latin typeface="+mn-lt"/>
                <a:ea typeface="MathJax_Math-italic"/>
                <a:cs typeface="Open Sans" panose="020B0606030504020204" pitchFamily="34" charset="0"/>
              </a:rPr>
              <a:t>t</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𝑡</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𝑅 is the amount received (i.e., feedback) on current trial </a:t>
            </a:r>
            <a:r>
              <a:rPr kumimoji="0" lang="en-US" altLang="en-US" b="0" i="0" u="none" strike="noStrike" cap="none" normalizeH="0" baseline="0" dirty="0">
                <a:ln>
                  <a:noFill/>
                </a:ln>
                <a:solidFill>
                  <a:schemeClr val="tx1"/>
                </a:solidFill>
                <a:effectLst/>
                <a:latin typeface="+mn-lt"/>
                <a:ea typeface="MathJax_Math-italic"/>
                <a:cs typeface="Open Sans" panose="020B0606030504020204" pitchFamily="34" charset="0"/>
              </a:rPr>
              <a:t>t</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𝑡, which would mean:</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The term 𝑅−𝑄(𝐴)</a:t>
            </a:r>
            <a:r>
              <a:rPr kumimoji="0" lang="en-US" altLang="en-US" sz="1600" b="0" i="0" u="none" strike="noStrike" cap="none" normalizeH="0" baseline="-25000" dirty="0">
                <a:ln>
                  <a:noFill/>
                </a:ln>
                <a:solidFill>
                  <a:schemeClr val="tx1"/>
                </a:solidFill>
                <a:effectLst/>
                <a:latin typeface="+mn-lt"/>
                <a:cs typeface="Open Sans" panose="020B0606030504020204" pitchFamily="34" charset="0"/>
              </a:rPr>
              <a:t>𝑡</a:t>
            </a:r>
            <a:r>
              <a:rPr lang="en-US" altLang="en-US" sz="1600" dirty="0">
                <a:latin typeface="+mn-lt"/>
                <a:cs typeface="Open Sans" panose="020B0606030504020204" pitchFamily="34" charset="0"/>
              </a:rPr>
              <a:t> </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is the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reward prediction error</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i.e., the difference between what was expected and the actual 𝑅 received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𝜂 is the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learning rate</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of the participant, ranging 0 - 1.</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n-lt"/>
                <a:cs typeface="Open Sans" panose="020B0606030504020204" pitchFamily="34" charset="0"/>
              </a:rPr>
              <a:t>This captures the extent to which participants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integrates the feedback</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received on the current trial. If 𝜂 is very close to 1, then the participant is allocating a lot of importance to the feedback on trial 𝑡. In other words, they are more sensitive to, and hence learns quickly from feedback. If it’s close to 0, the participant hardly takes the feedback into consideration when deciding whether to pick </a:t>
            </a:r>
            <a:r>
              <a:rPr kumimoji="0" lang="en-US" altLang="en-US" sz="1600" b="0" i="1" u="none" strike="noStrike" cap="none" normalizeH="0" baseline="0" dirty="0">
                <a:ln>
                  <a:noFill/>
                </a:ln>
                <a:solidFill>
                  <a:schemeClr val="tx1"/>
                </a:solidFill>
                <a:effectLst/>
                <a:latin typeface="+mn-lt"/>
                <a:cs typeface="Open Sans" panose="020B0606030504020204" pitchFamily="34" charset="0"/>
              </a:rPr>
              <a:t>A</a:t>
            </a:r>
            <a:r>
              <a:rPr kumimoji="0" lang="en-US" altLang="en-US" sz="1600" b="0" i="0" u="none" strike="noStrike" cap="none" normalizeH="0" baseline="0" dirty="0">
                <a:ln>
                  <a:noFill/>
                </a:ln>
                <a:solidFill>
                  <a:schemeClr val="tx1"/>
                </a:solidFill>
                <a:effectLst/>
                <a:latin typeface="+mn-lt"/>
                <a:cs typeface="Open Sans" panose="020B0606030504020204" pitchFamily="34" charset="0"/>
              </a:rPr>
              <a:t> again on the next trial.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53740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14</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Q-Learning model</a:t>
            </a:r>
          </a:p>
        </p:txBody>
      </p:sp>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928352" y="1841514"/>
            <a:ext cx="10335296" cy="13446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a:t>
            </a:r>
            <a:r>
              <a:rPr lang="fr-FR" b="0" i="0" baseline="-25000" dirty="0">
                <a:solidFill>
                  <a:schemeClr val="tx1"/>
                </a:solidFill>
                <a:effectLst/>
                <a:highlight>
                  <a:srgbClr val="FFFFFF"/>
                </a:highlight>
                <a:latin typeface="Times New Roman" panose="02020603050405020304" pitchFamily="18" charset="0"/>
              </a:rPr>
              <a:t>+1 </a:t>
            </a:r>
            <a:r>
              <a:rPr lang="fr-FR" b="0" i="0" dirty="0">
                <a:solidFill>
                  <a:schemeClr val="tx1"/>
                </a:solidFill>
                <a:effectLst/>
                <a:highlight>
                  <a:srgbClr val="FFFFFF"/>
                </a:highlight>
                <a:latin typeface="Times New Roman" panose="02020603050405020304" pitchFamily="18" charset="0"/>
              </a:rPr>
              <a:t>= </a:t>
            </a: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 </a:t>
            </a:r>
            <a:r>
              <a:rPr lang="fr-FR" b="0" i="0" dirty="0">
                <a:solidFill>
                  <a:schemeClr val="tx1"/>
                </a:solidFill>
                <a:effectLst/>
                <a:highlight>
                  <a:srgbClr val="FFFFFF"/>
                </a:highlight>
                <a:latin typeface="Times New Roman" panose="02020603050405020304" pitchFamily="18" charset="0"/>
              </a:rPr>
              <a:t>+ </a:t>
            </a:r>
            <a:r>
              <a:rPr lang="fr-FR" b="0" i="1" dirty="0">
                <a:solidFill>
                  <a:schemeClr val="tx1"/>
                </a:solidFill>
                <a:effectLst/>
                <a:highlight>
                  <a:srgbClr val="FFFFFF"/>
                </a:highlight>
                <a:latin typeface="Times New Roman" panose="02020603050405020304" pitchFamily="18" charset="0"/>
              </a:rPr>
              <a:t>η</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R</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Q</a:t>
            </a:r>
            <a:r>
              <a:rPr lang="fr-FR" b="0" i="0" dirty="0">
                <a:solidFill>
                  <a:schemeClr val="tx1"/>
                </a:solidFill>
                <a:effectLst/>
                <a:highlight>
                  <a:srgbClr val="FFFFFF"/>
                </a:highlight>
                <a:latin typeface="Times New Roman" panose="02020603050405020304" pitchFamily="18" charset="0"/>
              </a:rPr>
              <a:t>(</a:t>
            </a:r>
            <a:r>
              <a:rPr lang="fr-FR" b="0" i="1" dirty="0">
                <a:solidFill>
                  <a:schemeClr val="tx1"/>
                </a:solidFill>
                <a:effectLst/>
                <a:highlight>
                  <a:srgbClr val="FFFFFF"/>
                </a:highlight>
                <a:latin typeface="Times New Roman" panose="02020603050405020304" pitchFamily="18" charset="0"/>
              </a:rPr>
              <a:t>A</a:t>
            </a:r>
            <a:r>
              <a:rPr lang="fr-FR" b="0" i="0" dirty="0">
                <a:solidFill>
                  <a:schemeClr val="tx1"/>
                </a:solidFill>
                <a:effectLst/>
                <a:highlight>
                  <a:srgbClr val="FFFFFF"/>
                </a:highlight>
                <a:latin typeface="Times New Roman" panose="02020603050405020304" pitchFamily="18" charset="0"/>
              </a:rPr>
              <a:t>)</a:t>
            </a:r>
            <a:r>
              <a:rPr lang="fr-FR" b="0" i="1" baseline="-25000" dirty="0">
                <a:solidFill>
                  <a:schemeClr val="tx1"/>
                </a:solidFill>
                <a:effectLst/>
                <a:highlight>
                  <a:srgbClr val="FFFFFF"/>
                </a:highlight>
                <a:latin typeface="Times New Roman" panose="02020603050405020304" pitchFamily="18" charset="0"/>
              </a:rPr>
              <a:t>t</a:t>
            </a:r>
            <a:r>
              <a:rPr lang="fr-FR" b="0" i="0" dirty="0">
                <a:solidFill>
                  <a:schemeClr val="tx1"/>
                </a:solidFill>
                <a:effectLst/>
                <a:highlight>
                  <a:srgbClr val="FFFFFF"/>
                </a:highlight>
                <a:latin typeface="Times New Roman" panose="02020603050405020304" pitchFamily="18" charset="0"/>
              </a:rPr>
              <a:t>)</a:t>
            </a:r>
            <a:endParaRPr lang="en-SG" dirty="0">
              <a:solidFill>
                <a:schemeClr val="tx1"/>
              </a:solidFill>
            </a:endParaRPr>
          </a:p>
        </p:txBody>
      </p:sp>
      <p:sp>
        <p:nvSpPr>
          <p:cNvPr id="9" name="Rectangle 3">
            <a:extLst>
              <a:ext uri="{FF2B5EF4-FFF2-40B4-BE49-F238E27FC236}">
                <a16:creationId xmlns:a16="http://schemas.microsoft.com/office/drawing/2014/main" id="{2A790B84-9B01-8215-93CF-BF25CD18CBD0}"/>
              </a:ext>
            </a:extLst>
          </p:cNvPr>
          <p:cNvSpPr>
            <a:spLocks noChangeArrowheads="1"/>
          </p:cNvSpPr>
          <p:nvPr/>
        </p:nvSpPr>
        <p:spPr bwMode="auto">
          <a:xfrm>
            <a:off x="1642057" y="2879079"/>
            <a:ext cx="8886422"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mj-lt"/>
                <a:cs typeface="Open Sans" panose="020B0606030504020204" pitchFamily="34" charset="0"/>
              </a:rPr>
              <a:t>We assume that the agent will be more likely to pick the action that results in the state with higher reward.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mj-l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mj-lt"/>
                <a:cs typeface="Open Sans" panose="020B0606030504020204" pitchFamily="34" charset="0"/>
              </a:rPr>
              <a:t>So, i</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f 𝑄(𝐴)</a:t>
            </a:r>
            <a:r>
              <a:rPr kumimoji="0" lang="en-US" altLang="en-US" sz="2400" b="0" i="0" u="none" strike="noStrike" cap="none" normalizeH="0" baseline="-25000" dirty="0">
                <a:ln>
                  <a:noFill/>
                </a:ln>
                <a:solidFill>
                  <a:schemeClr val="tx1"/>
                </a:solidFill>
                <a:effectLst/>
                <a:latin typeface="+mj-lt"/>
                <a:cs typeface="Open Sans" panose="020B0606030504020204" pitchFamily="34" charset="0"/>
              </a:rPr>
              <a:t>𝑡+1</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&gt;𝑄(𝐵)</a:t>
            </a:r>
            <a:r>
              <a:rPr kumimoji="0" lang="en-US" altLang="en-US" sz="2400" b="0" i="0" u="none" strike="noStrike" cap="none" normalizeH="0" baseline="-25000" dirty="0">
                <a:ln>
                  <a:noFill/>
                </a:ln>
                <a:solidFill>
                  <a:schemeClr val="tx1"/>
                </a:solidFill>
                <a:effectLst/>
                <a:latin typeface="+mj-lt"/>
                <a:cs typeface="Open Sans" panose="020B0606030504020204" pitchFamily="34" charset="0"/>
              </a:rPr>
              <a:t>𝑡+1</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 then the probability of the participant choosing </a:t>
            </a:r>
            <a:r>
              <a:rPr kumimoji="0" lang="en-US" altLang="en-US" sz="2400" b="0" i="1" u="none" strike="noStrike" cap="none" normalizeH="0" baseline="0" dirty="0">
                <a:ln>
                  <a:noFill/>
                </a:ln>
                <a:solidFill>
                  <a:schemeClr val="tx1"/>
                </a:solidFill>
                <a:effectLst/>
                <a:latin typeface="+mj-lt"/>
                <a:cs typeface="Open Sans" panose="020B0606030504020204" pitchFamily="34" charset="0"/>
              </a:rPr>
              <a:t>A</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 over </a:t>
            </a:r>
            <a:r>
              <a:rPr kumimoji="0" lang="en-US" altLang="en-US" sz="2400" b="0" i="1" u="none" strike="noStrike" cap="none" normalizeH="0" baseline="0" dirty="0">
                <a:ln>
                  <a:noFill/>
                </a:ln>
                <a:solidFill>
                  <a:schemeClr val="tx1"/>
                </a:solidFill>
                <a:effectLst/>
                <a:latin typeface="+mj-lt"/>
                <a:cs typeface="Open Sans" panose="020B0606030504020204" pitchFamily="34" charset="0"/>
              </a:rPr>
              <a:t>B</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 on trial 𝑡+1 should be higher, i.e., 𝑝𝑟(𝐴)</a:t>
            </a:r>
            <a:r>
              <a:rPr kumimoji="0" lang="en-US" altLang="en-US" sz="2400" b="0" i="0" u="none" strike="noStrike" cap="none" normalizeH="0" baseline="-25000" dirty="0">
                <a:ln>
                  <a:noFill/>
                </a:ln>
                <a:solidFill>
                  <a:schemeClr val="tx1"/>
                </a:solidFill>
                <a:effectLst/>
                <a:latin typeface="+mj-lt"/>
                <a:cs typeface="Open Sans" panose="020B0606030504020204" pitchFamily="34" charset="0"/>
              </a:rPr>
              <a:t>𝑡+1</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&gt;𝑝𝑟(𝐵)</a:t>
            </a:r>
            <a:r>
              <a:rPr kumimoji="0" lang="en-US" altLang="en-US" sz="2400" b="0" i="0" u="none" strike="noStrike" cap="none" normalizeH="0" baseline="-25000" dirty="0">
                <a:ln>
                  <a:noFill/>
                </a:ln>
                <a:solidFill>
                  <a:schemeClr val="tx1"/>
                </a:solidFill>
                <a:effectLst/>
                <a:latin typeface="+mj-lt"/>
                <a:cs typeface="Open Sans" panose="020B0606030504020204" pitchFamily="34" charset="0"/>
              </a:rPr>
              <a:t>𝑡+1</a:t>
            </a:r>
            <a:r>
              <a:rPr kumimoji="0" lang="en-US" altLang="en-US" sz="2400" b="0" i="0" u="none" strike="noStrike" cap="none" normalizeH="0" baseline="0" dirty="0">
                <a:ln>
                  <a:noFill/>
                </a:ln>
                <a:solidFill>
                  <a:schemeClr val="tx1"/>
                </a:solidFill>
                <a:effectLst/>
                <a:latin typeface="+mj-lt"/>
                <a:cs typeface="Open Sans" panose="020B0606030504020204" pitchFamily="34" charset="0"/>
              </a:rPr>
              <a:t>.</a:t>
            </a:r>
            <a:r>
              <a:rPr kumimoji="0" lang="en-US" altLang="en-US" sz="1050" b="0" i="0" u="none" strike="noStrike" cap="none" normalizeH="0" baseline="0" dirty="0">
                <a:ln>
                  <a:noFill/>
                </a:ln>
                <a:solidFill>
                  <a:schemeClr val="tx1"/>
                </a:solidFill>
                <a:effectLst/>
                <a:latin typeface="+mj-lt"/>
              </a:rPr>
              <a:t> </a:t>
            </a:r>
            <a:endParaRPr kumimoji="0" lang="en-US" altLang="en-US" sz="36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89443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15</a:t>
            </a:fld>
            <a:endParaRPr lang="en-SG" dirty="0"/>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The Q-Learning model</a:t>
            </a:r>
          </a:p>
        </p:txBody>
      </p:sp>
      <p:sp>
        <p:nvSpPr>
          <p:cNvPr id="9" name="Rectangle 3">
            <a:extLst>
              <a:ext uri="{FF2B5EF4-FFF2-40B4-BE49-F238E27FC236}">
                <a16:creationId xmlns:a16="http://schemas.microsoft.com/office/drawing/2014/main" id="{2A790B84-9B01-8215-93CF-BF25CD18CBD0}"/>
              </a:ext>
            </a:extLst>
          </p:cNvPr>
          <p:cNvSpPr>
            <a:spLocks noChangeArrowheads="1"/>
          </p:cNvSpPr>
          <p:nvPr/>
        </p:nvSpPr>
        <p:spPr bwMode="auto">
          <a:xfrm>
            <a:off x="1642057" y="2015412"/>
            <a:ext cx="888642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mj-lt"/>
                <a:cs typeface="Open Sans" panose="020B0606030504020204" pitchFamily="34" charset="0"/>
              </a:rPr>
              <a:t>We can calculate </a:t>
            </a:r>
            <a:r>
              <a:rPr lang="en-US" altLang="en-US" i="1" dirty="0">
                <a:latin typeface="+mj-lt"/>
                <a:cs typeface="Open Sans" panose="020B0606030504020204" pitchFamily="34" charset="0"/>
              </a:rPr>
              <a:t>pr(A)</a:t>
            </a:r>
            <a:r>
              <a:rPr lang="en-US" altLang="en-US" dirty="0">
                <a:latin typeface="+mj-lt"/>
                <a:cs typeface="Open Sans" panose="020B0606030504020204" pitchFamily="34" charset="0"/>
              </a:rPr>
              <a:t> using the </a:t>
            </a:r>
            <a:r>
              <a:rPr lang="en-US" altLang="en-US" dirty="0" err="1">
                <a:latin typeface="+mj-lt"/>
                <a:cs typeface="Open Sans" panose="020B0606030504020204" pitchFamily="34" charset="0"/>
              </a:rPr>
              <a:t>softmax</a:t>
            </a:r>
            <a:r>
              <a:rPr lang="en-US" altLang="en-US" dirty="0">
                <a:latin typeface="+mj-lt"/>
                <a:cs typeface="Open Sans" panose="020B0606030504020204" pitchFamily="34" charset="0"/>
              </a:rPr>
              <a:t> function as follows:</a:t>
            </a:r>
            <a:endParaRPr kumimoji="0" lang="en-US" altLang="en-US" sz="2800" b="0" i="0" u="none" strike="noStrike" cap="none" normalizeH="0" baseline="0" dirty="0">
              <a:ln>
                <a:noFill/>
              </a:ln>
              <a:solidFill>
                <a:schemeClr val="tx1"/>
              </a:solidFill>
              <a:effectLst/>
              <a:latin typeface="+mj-lt"/>
            </a:endParaRPr>
          </a:p>
        </p:txBody>
      </p:sp>
      <p:pic>
        <p:nvPicPr>
          <p:cNvPr id="6" name="Picture 5">
            <a:extLst>
              <a:ext uri="{FF2B5EF4-FFF2-40B4-BE49-F238E27FC236}">
                <a16:creationId xmlns:a16="http://schemas.microsoft.com/office/drawing/2014/main" id="{2EED49BA-52AB-6392-8A66-51990DD1027A}"/>
              </a:ext>
            </a:extLst>
          </p:cNvPr>
          <p:cNvPicPr>
            <a:picLocks noChangeAspect="1"/>
          </p:cNvPicPr>
          <p:nvPr/>
        </p:nvPicPr>
        <p:blipFill>
          <a:blip r:embed="rId2"/>
          <a:stretch>
            <a:fillRect/>
          </a:stretch>
        </p:blipFill>
        <p:spPr>
          <a:xfrm>
            <a:off x="4765871" y="2683994"/>
            <a:ext cx="2638793" cy="905001"/>
          </a:xfrm>
          <a:prstGeom prst="rect">
            <a:avLst/>
          </a:prstGeom>
        </p:spPr>
      </p:pic>
      <p:sp>
        <p:nvSpPr>
          <p:cNvPr id="7" name="Rectangle 3">
            <a:extLst>
              <a:ext uri="{FF2B5EF4-FFF2-40B4-BE49-F238E27FC236}">
                <a16:creationId xmlns:a16="http://schemas.microsoft.com/office/drawing/2014/main" id="{865D2873-9425-B2E2-4B43-AE5FD33A8E53}"/>
              </a:ext>
            </a:extLst>
          </p:cNvPr>
          <p:cNvSpPr>
            <a:spLocks noChangeArrowheads="1"/>
          </p:cNvSpPr>
          <p:nvPr/>
        </p:nvSpPr>
        <p:spPr bwMode="auto">
          <a:xfrm>
            <a:off x="774877" y="3604384"/>
            <a:ext cx="1065082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mj-lt"/>
                <a:cs typeface="Open Sans" panose="020B0606030504020204" pitchFamily="34" charset="0"/>
              </a:rPr>
              <a:t>Alternatively, for a binary-choice task, a mathematically-equivalent way of writing the </a:t>
            </a:r>
            <a:r>
              <a:rPr lang="en-US" altLang="en-US" dirty="0" err="1">
                <a:latin typeface="+mj-lt"/>
                <a:cs typeface="Open Sans" panose="020B0606030504020204" pitchFamily="34" charset="0"/>
              </a:rPr>
              <a:t>softmax</a:t>
            </a:r>
            <a:r>
              <a:rPr lang="en-US" altLang="en-US" dirty="0">
                <a:latin typeface="+mj-lt"/>
                <a:cs typeface="Open Sans" panose="020B0606030504020204" pitchFamily="34" charset="0"/>
              </a:rPr>
              <a:t> function*:</a:t>
            </a:r>
            <a:endParaRPr kumimoji="0" lang="en-US" altLang="en-US" sz="2800" b="0" i="0" u="none" strike="noStrike" cap="none" normalizeH="0" baseline="0" dirty="0">
              <a:ln>
                <a:noFill/>
              </a:ln>
              <a:solidFill>
                <a:schemeClr val="tx1"/>
              </a:solidFill>
              <a:effectLst/>
              <a:latin typeface="+mj-lt"/>
            </a:endParaRPr>
          </a:p>
        </p:txBody>
      </p:sp>
      <p:pic>
        <p:nvPicPr>
          <p:cNvPr id="10" name="Picture 9">
            <a:extLst>
              <a:ext uri="{FF2B5EF4-FFF2-40B4-BE49-F238E27FC236}">
                <a16:creationId xmlns:a16="http://schemas.microsoft.com/office/drawing/2014/main" id="{4B0E890A-ED2A-CD8C-8A25-CC3D05A78EFD}"/>
              </a:ext>
            </a:extLst>
          </p:cNvPr>
          <p:cNvPicPr>
            <a:picLocks noChangeAspect="1"/>
          </p:cNvPicPr>
          <p:nvPr/>
        </p:nvPicPr>
        <p:blipFill>
          <a:blip r:embed="rId3"/>
          <a:stretch>
            <a:fillRect/>
          </a:stretch>
        </p:blipFill>
        <p:spPr>
          <a:xfrm>
            <a:off x="4652761" y="4195985"/>
            <a:ext cx="2886478" cy="676369"/>
          </a:xfrm>
          <a:prstGeom prst="rect">
            <a:avLst/>
          </a:prstGeom>
        </p:spPr>
      </p:pic>
      <p:sp>
        <p:nvSpPr>
          <p:cNvPr id="11" name="Rectangle 3">
            <a:extLst>
              <a:ext uri="{FF2B5EF4-FFF2-40B4-BE49-F238E27FC236}">
                <a16:creationId xmlns:a16="http://schemas.microsoft.com/office/drawing/2014/main" id="{D3A2DD83-89C8-005E-F564-0F6290134532}"/>
              </a:ext>
            </a:extLst>
          </p:cNvPr>
          <p:cNvSpPr>
            <a:spLocks noChangeArrowheads="1"/>
          </p:cNvSpPr>
          <p:nvPr/>
        </p:nvSpPr>
        <p:spPr bwMode="auto">
          <a:xfrm>
            <a:off x="770585" y="6004344"/>
            <a:ext cx="1065082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mj-lt"/>
                <a:cs typeface="Open Sans" panose="020B0606030504020204" pitchFamily="34" charset="0"/>
              </a:rPr>
              <a:t>*This alternative equation may be helpful if you have </a:t>
            </a:r>
            <a:r>
              <a:rPr lang="el-GR" altLang="en-US" sz="1400" b="1" dirty="0">
                <a:latin typeface="+mj-lt"/>
                <a:cs typeface="Open Sans" panose="020B0606030504020204" pitchFamily="34" charset="0"/>
              </a:rPr>
              <a:t>β</a:t>
            </a:r>
            <a:r>
              <a:rPr lang="en-SG" altLang="en-US" sz="1400" b="1" dirty="0">
                <a:latin typeface="+mj-lt"/>
                <a:cs typeface="Open Sans" panose="020B0606030504020204" pitchFamily="34" charset="0"/>
              </a:rPr>
              <a:t> x Q </a:t>
            </a:r>
            <a:r>
              <a:rPr lang="en-SG" altLang="en-US" sz="1400" dirty="0">
                <a:latin typeface="+mj-lt"/>
                <a:cs typeface="Open Sans" panose="020B0606030504020204" pitchFamily="34" charset="0"/>
              </a:rPr>
              <a:t>values in the first equation that are too large to exponentiate (i.e., computes to infinity). </a:t>
            </a:r>
            <a:endParaRPr kumimoji="0" lang="en-US" altLang="en-US" sz="2800" b="0" i="0" u="none" strike="noStrike" cap="none" normalizeH="0" baseline="0" dirty="0">
              <a:ln>
                <a:noFill/>
              </a:ln>
              <a:solidFill>
                <a:schemeClr val="tx1"/>
              </a:solidFill>
              <a:effectLst/>
              <a:latin typeface="+mj-lt"/>
            </a:endParaRPr>
          </a:p>
        </p:txBody>
      </p:sp>
      <p:sp>
        <p:nvSpPr>
          <p:cNvPr id="14" name="Rectangle 3">
            <a:extLst>
              <a:ext uri="{FF2B5EF4-FFF2-40B4-BE49-F238E27FC236}">
                <a16:creationId xmlns:a16="http://schemas.microsoft.com/office/drawing/2014/main" id="{2BA49A40-286C-6DAA-7048-1A7C7F0E6915}"/>
              </a:ext>
            </a:extLst>
          </p:cNvPr>
          <p:cNvSpPr>
            <a:spLocks noChangeArrowheads="1"/>
          </p:cNvSpPr>
          <p:nvPr/>
        </p:nvSpPr>
        <p:spPr bwMode="auto">
          <a:xfrm>
            <a:off x="759854" y="5330143"/>
            <a:ext cx="10650828"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Where </a:t>
            </a:r>
            <a:r>
              <a:rPr lang="el-GR" altLang="en-US" sz="1600" dirty="0"/>
              <a:t>β</a:t>
            </a:r>
            <a:r>
              <a:rPr lang="en-SG" altLang="en-US" sz="1600" dirty="0"/>
              <a:t> is the explore/exploit parameter, or degree of behavioural consistency</a:t>
            </a:r>
            <a:endParaRPr lang="en-US" altLang="en-US" sz="1600" dirty="0"/>
          </a:p>
        </p:txBody>
      </p:sp>
    </p:spTree>
    <p:extLst>
      <p:ext uri="{BB962C8B-B14F-4D97-AF65-F5344CB8AC3E}">
        <p14:creationId xmlns:p14="http://schemas.microsoft.com/office/powerpoint/2010/main" val="313776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16</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What’s Git?</a:t>
            </a:r>
          </a:p>
        </p:txBody>
      </p:sp>
      <p:pic>
        <p:nvPicPr>
          <p:cNvPr id="8" name="Picture 7">
            <a:extLst>
              <a:ext uri="{FF2B5EF4-FFF2-40B4-BE49-F238E27FC236}">
                <a16:creationId xmlns:a16="http://schemas.microsoft.com/office/drawing/2014/main" id="{93ACEE49-FCC6-0AD3-DF50-F6D16DC5014F}"/>
              </a:ext>
            </a:extLst>
          </p:cNvPr>
          <p:cNvPicPr>
            <a:picLocks noChangeAspect="1"/>
          </p:cNvPicPr>
          <p:nvPr/>
        </p:nvPicPr>
        <p:blipFill>
          <a:blip r:embed="rId2"/>
          <a:stretch>
            <a:fillRect/>
          </a:stretch>
        </p:blipFill>
        <p:spPr>
          <a:xfrm>
            <a:off x="2633179" y="3712730"/>
            <a:ext cx="6925642" cy="1657581"/>
          </a:xfrm>
          <a:prstGeom prst="rect">
            <a:avLst/>
          </a:prstGeom>
        </p:spPr>
      </p:pic>
      <p:sp>
        <p:nvSpPr>
          <p:cNvPr id="9" name="Text Placeholder 3">
            <a:extLst>
              <a:ext uri="{FF2B5EF4-FFF2-40B4-BE49-F238E27FC236}">
                <a16:creationId xmlns:a16="http://schemas.microsoft.com/office/drawing/2014/main" id="{5C8CA7D6-5FB6-484A-0978-A8418E9C547D}"/>
              </a:ext>
            </a:extLst>
          </p:cNvPr>
          <p:cNvSpPr txBox="1">
            <a:spLocks/>
          </p:cNvSpPr>
          <p:nvPr/>
        </p:nvSpPr>
        <p:spPr>
          <a:xfrm>
            <a:off x="296214" y="1487688"/>
            <a:ext cx="11043633" cy="2099077"/>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dirty="0">
                <a:solidFill>
                  <a:schemeClr val="tx1"/>
                </a:solidFill>
              </a:rPr>
              <a:t>An open-source revision control system that can be used to:</a:t>
            </a:r>
          </a:p>
          <a:p>
            <a:pPr marL="342900" indent="-342900">
              <a:buFont typeface="Arial" panose="020B0604020202020204" pitchFamily="34" charset="0"/>
              <a:buChar char="•"/>
            </a:pPr>
            <a:r>
              <a:rPr lang="en-AU" dirty="0">
                <a:solidFill>
                  <a:schemeClr val="tx1"/>
                </a:solidFill>
              </a:rPr>
              <a:t>Host working files for your data projects</a:t>
            </a:r>
          </a:p>
          <a:p>
            <a:pPr marL="342900" indent="-342900">
              <a:buFont typeface="Arial" panose="020B0604020202020204" pitchFamily="34" charset="0"/>
              <a:buChar char="•"/>
            </a:pPr>
            <a:r>
              <a:rPr lang="en-AU" dirty="0">
                <a:solidFill>
                  <a:schemeClr val="tx1"/>
                </a:solidFill>
              </a:rPr>
              <a:t>Share code with collaborators and iteratively revise scripts</a:t>
            </a:r>
          </a:p>
          <a:p>
            <a:pPr marL="342900" indent="-342900">
              <a:buFont typeface="Arial" panose="020B0604020202020204" pitchFamily="34" charset="0"/>
              <a:buChar char="•"/>
            </a:pPr>
            <a:r>
              <a:rPr lang="en-SG" dirty="0">
                <a:solidFill>
                  <a:schemeClr val="tx1"/>
                </a:solidFill>
              </a:rPr>
              <a:t>Share code with reviewers/readers, especially for journals with open data access requirements</a:t>
            </a:r>
            <a:endParaRPr lang="en-AU" dirty="0">
              <a:solidFill>
                <a:schemeClr val="tx1"/>
              </a:solidFill>
            </a:endParaRPr>
          </a:p>
        </p:txBody>
      </p:sp>
    </p:spTree>
    <p:extLst>
      <p:ext uri="{BB962C8B-B14F-4D97-AF65-F5344CB8AC3E}">
        <p14:creationId xmlns:p14="http://schemas.microsoft.com/office/powerpoint/2010/main" val="324191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17</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Git Workflow</a:t>
            </a:r>
          </a:p>
        </p:txBody>
      </p:sp>
      <p:pic>
        <p:nvPicPr>
          <p:cNvPr id="8" name="Picture 7">
            <a:extLst>
              <a:ext uri="{FF2B5EF4-FFF2-40B4-BE49-F238E27FC236}">
                <a16:creationId xmlns:a16="http://schemas.microsoft.com/office/drawing/2014/main" id="{93ACEE49-FCC6-0AD3-DF50-F6D16DC5014F}"/>
              </a:ext>
            </a:extLst>
          </p:cNvPr>
          <p:cNvPicPr>
            <a:picLocks noChangeAspect="1"/>
          </p:cNvPicPr>
          <p:nvPr/>
        </p:nvPicPr>
        <p:blipFill>
          <a:blip r:embed="rId2"/>
          <a:stretch>
            <a:fillRect/>
          </a:stretch>
        </p:blipFill>
        <p:spPr>
          <a:xfrm>
            <a:off x="2633179" y="1603419"/>
            <a:ext cx="6925642" cy="1657581"/>
          </a:xfrm>
          <a:prstGeom prst="rect">
            <a:avLst/>
          </a:prstGeom>
        </p:spPr>
      </p:pic>
      <p:sp>
        <p:nvSpPr>
          <p:cNvPr id="4" name="Text Placeholder 3">
            <a:extLst>
              <a:ext uri="{FF2B5EF4-FFF2-40B4-BE49-F238E27FC236}">
                <a16:creationId xmlns:a16="http://schemas.microsoft.com/office/drawing/2014/main" id="{29C5E76E-8729-7B5F-B79D-35268E073B26}"/>
              </a:ext>
            </a:extLst>
          </p:cNvPr>
          <p:cNvSpPr txBox="1">
            <a:spLocks/>
          </p:cNvSpPr>
          <p:nvPr/>
        </p:nvSpPr>
        <p:spPr>
          <a:xfrm>
            <a:off x="450760" y="3786568"/>
            <a:ext cx="11043633" cy="238885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b="1" dirty="0">
                <a:solidFill>
                  <a:schemeClr val="tx1"/>
                </a:solidFill>
              </a:rPr>
              <a:t>Clone:    </a:t>
            </a:r>
            <a:r>
              <a:rPr lang="en-AU" dirty="0">
                <a:solidFill>
                  <a:schemeClr val="tx1"/>
                </a:solidFill>
              </a:rPr>
              <a:t>When you want to freshly copy an entire repo onto your computer</a:t>
            </a:r>
          </a:p>
          <a:p>
            <a:r>
              <a:rPr lang="en-AU" b="1" dirty="0">
                <a:solidFill>
                  <a:schemeClr val="tx1"/>
                </a:solidFill>
              </a:rPr>
              <a:t>Pull:       </a:t>
            </a:r>
            <a:r>
              <a:rPr lang="en-AU" dirty="0">
                <a:solidFill>
                  <a:schemeClr val="tx1"/>
                </a:solidFill>
              </a:rPr>
              <a:t>When you want to update your existing copy of the repo to the latest version</a:t>
            </a:r>
            <a:endParaRPr lang="en-AU" b="1" dirty="0">
              <a:solidFill>
                <a:schemeClr val="tx1"/>
              </a:solidFill>
            </a:endParaRPr>
          </a:p>
          <a:p>
            <a:r>
              <a:rPr lang="en-AU" b="1" dirty="0">
                <a:solidFill>
                  <a:schemeClr val="tx1"/>
                </a:solidFill>
              </a:rPr>
              <a:t>Add:       </a:t>
            </a:r>
            <a:r>
              <a:rPr lang="en-AU" dirty="0">
                <a:solidFill>
                  <a:schemeClr val="tx1"/>
                </a:solidFill>
              </a:rPr>
              <a:t>When you want to </a:t>
            </a:r>
            <a:r>
              <a:rPr lang="en-AU" i="1" dirty="0">
                <a:solidFill>
                  <a:schemeClr val="tx1"/>
                </a:solidFill>
              </a:rPr>
              <a:t>add</a:t>
            </a:r>
            <a:r>
              <a:rPr lang="en-AU" dirty="0">
                <a:solidFill>
                  <a:schemeClr val="tx1"/>
                </a:solidFill>
              </a:rPr>
              <a:t> your changes to your local staging area</a:t>
            </a:r>
            <a:endParaRPr lang="en-AU" b="1" dirty="0">
              <a:solidFill>
                <a:schemeClr val="tx1"/>
              </a:solidFill>
            </a:endParaRPr>
          </a:p>
          <a:p>
            <a:r>
              <a:rPr lang="en-AU" b="1" dirty="0">
                <a:solidFill>
                  <a:schemeClr val="tx1"/>
                </a:solidFill>
              </a:rPr>
              <a:t>Commit: </a:t>
            </a:r>
            <a:r>
              <a:rPr lang="en-AU" dirty="0">
                <a:solidFill>
                  <a:schemeClr val="tx1"/>
                </a:solidFill>
              </a:rPr>
              <a:t>When you want to </a:t>
            </a:r>
            <a:r>
              <a:rPr lang="en-AU" i="1" dirty="0">
                <a:solidFill>
                  <a:schemeClr val="tx1"/>
                </a:solidFill>
              </a:rPr>
              <a:t>save and update</a:t>
            </a:r>
            <a:r>
              <a:rPr lang="en-AU" dirty="0">
                <a:solidFill>
                  <a:schemeClr val="tx1"/>
                </a:solidFill>
              </a:rPr>
              <a:t> your changes to your local version</a:t>
            </a:r>
            <a:endParaRPr lang="en-AU" b="1" dirty="0">
              <a:solidFill>
                <a:schemeClr val="tx1"/>
              </a:solidFill>
            </a:endParaRPr>
          </a:p>
          <a:p>
            <a:r>
              <a:rPr lang="en-AU" b="1" dirty="0">
                <a:solidFill>
                  <a:schemeClr val="tx1"/>
                </a:solidFill>
              </a:rPr>
              <a:t>Push:      </a:t>
            </a:r>
            <a:r>
              <a:rPr lang="en-AU" dirty="0">
                <a:solidFill>
                  <a:schemeClr val="tx1"/>
                </a:solidFill>
              </a:rPr>
              <a:t>When you want to </a:t>
            </a:r>
            <a:r>
              <a:rPr lang="en-AU" i="1" dirty="0">
                <a:solidFill>
                  <a:schemeClr val="tx1"/>
                </a:solidFill>
              </a:rPr>
              <a:t>push</a:t>
            </a:r>
            <a:r>
              <a:rPr lang="en-AU" dirty="0">
                <a:solidFill>
                  <a:schemeClr val="tx1"/>
                </a:solidFill>
              </a:rPr>
              <a:t> your committed changes onto the remote version</a:t>
            </a:r>
            <a:endParaRPr lang="en-SG" b="1" dirty="0">
              <a:solidFill>
                <a:schemeClr val="tx1"/>
              </a:solidFill>
            </a:endParaRPr>
          </a:p>
        </p:txBody>
      </p:sp>
    </p:spTree>
    <p:extLst>
      <p:ext uri="{BB962C8B-B14F-4D97-AF65-F5344CB8AC3E}">
        <p14:creationId xmlns:p14="http://schemas.microsoft.com/office/powerpoint/2010/main" val="94381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18</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Git Branching</a:t>
            </a:r>
          </a:p>
        </p:txBody>
      </p:sp>
      <p:pic>
        <p:nvPicPr>
          <p:cNvPr id="6" name="Picture 5">
            <a:extLst>
              <a:ext uri="{FF2B5EF4-FFF2-40B4-BE49-F238E27FC236}">
                <a16:creationId xmlns:a16="http://schemas.microsoft.com/office/drawing/2014/main" id="{311F87A4-48A1-2589-39A6-F0D8A738E180}"/>
              </a:ext>
            </a:extLst>
          </p:cNvPr>
          <p:cNvPicPr>
            <a:picLocks noChangeAspect="1"/>
          </p:cNvPicPr>
          <p:nvPr/>
        </p:nvPicPr>
        <p:blipFill>
          <a:blip r:embed="rId2"/>
          <a:stretch>
            <a:fillRect/>
          </a:stretch>
        </p:blipFill>
        <p:spPr>
          <a:xfrm>
            <a:off x="4908028" y="0"/>
            <a:ext cx="7283972" cy="6274135"/>
          </a:xfrm>
          <a:prstGeom prst="rect">
            <a:avLst/>
          </a:prstGeom>
        </p:spPr>
      </p:pic>
      <p:sp>
        <p:nvSpPr>
          <p:cNvPr id="7" name="Text Placeholder 3">
            <a:extLst>
              <a:ext uri="{FF2B5EF4-FFF2-40B4-BE49-F238E27FC236}">
                <a16:creationId xmlns:a16="http://schemas.microsoft.com/office/drawing/2014/main" id="{FB7A3F32-15C5-ECF8-E4F7-A53B59638B53}"/>
              </a:ext>
            </a:extLst>
          </p:cNvPr>
          <p:cNvSpPr txBox="1">
            <a:spLocks/>
          </p:cNvSpPr>
          <p:nvPr/>
        </p:nvSpPr>
        <p:spPr>
          <a:xfrm>
            <a:off x="327544" y="1712138"/>
            <a:ext cx="4630822" cy="4121991"/>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dirty="0">
                <a:solidFill>
                  <a:schemeClr val="tx1"/>
                </a:solidFill>
              </a:rPr>
              <a:t>We use branches to add new or alternative features (versions) of the “main” branch.</a:t>
            </a:r>
          </a:p>
          <a:p>
            <a:endParaRPr lang="en-AU" dirty="0">
              <a:solidFill>
                <a:schemeClr val="tx1"/>
              </a:solidFill>
            </a:endParaRPr>
          </a:p>
          <a:p>
            <a:r>
              <a:rPr lang="en-AU" dirty="0">
                <a:solidFill>
                  <a:schemeClr val="tx1"/>
                </a:solidFill>
              </a:rPr>
              <a:t>We branch when working on new or alternative features so as not to disrupt the development of the “main” branch, </a:t>
            </a:r>
            <a:r>
              <a:rPr lang="en-AU" i="1" dirty="0">
                <a:solidFill>
                  <a:schemeClr val="tx1"/>
                </a:solidFill>
              </a:rPr>
              <a:t>especially if</a:t>
            </a:r>
            <a:r>
              <a:rPr lang="en-AU" dirty="0">
                <a:solidFill>
                  <a:schemeClr val="tx1"/>
                </a:solidFill>
              </a:rPr>
              <a:t> you already have a functional “main” and don’t want to overwrite it destructively.</a:t>
            </a:r>
          </a:p>
          <a:p>
            <a:endParaRPr lang="en-SG" dirty="0">
              <a:solidFill>
                <a:schemeClr val="tx1"/>
              </a:solidFill>
            </a:endParaRPr>
          </a:p>
        </p:txBody>
      </p:sp>
    </p:spTree>
    <p:extLst>
      <p:ext uri="{BB962C8B-B14F-4D97-AF65-F5344CB8AC3E}">
        <p14:creationId xmlns:p14="http://schemas.microsoft.com/office/powerpoint/2010/main" val="3649331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19</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What is Git Bash?</a:t>
            </a:r>
          </a:p>
        </p:txBody>
      </p:sp>
      <p:sp>
        <p:nvSpPr>
          <p:cNvPr id="7" name="Text Placeholder 3">
            <a:extLst>
              <a:ext uri="{FF2B5EF4-FFF2-40B4-BE49-F238E27FC236}">
                <a16:creationId xmlns:a16="http://schemas.microsoft.com/office/drawing/2014/main" id="{FB7A3F32-15C5-ECF8-E4F7-A53B59638B53}"/>
              </a:ext>
            </a:extLst>
          </p:cNvPr>
          <p:cNvSpPr txBox="1">
            <a:spLocks/>
          </p:cNvSpPr>
          <p:nvPr/>
        </p:nvSpPr>
        <p:spPr>
          <a:xfrm>
            <a:off x="327544" y="1712139"/>
            <a:ext cx="8636152" cy="171686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dirty="0">
                <a:solidFill>
                  <a:schemeClr val="tx1"/>
                </a:solidFill>
              </a:rPr>
              <a:t>Application for Microsoft Windows environments which provides an emulation layer for a Git command line experience</a:t>
            </a:r>
          </a:p>
          <a:p>
            <a:endParaRPr lang="en-SG" dirty="0">
              <a:solidFill>
                <a:schemeClr val="tx1"/>
              </a:solidFill>
            </a:endParaRPr>
          </a:p>
          <a:p>
            <a:r>
              <a:rPr lang="en-SG" dirty="0">
                <a:solidFill>
                  <a:schemeClr val="tx1"/>
                </a:solidFill>
              </a:rPr>
              <a:t>Can serve as an alternative to Command Prompt on Windows, or Terminal on Mac</a:t>
            </a:r>
            <a:endParaRPr lang="en-AU" dirty="0">
              <a:solidFill>
                <a:schemeClr val="tx1"/>
              </a:solidFill>
            </a:endParaRPr>
          </a:p>
        </p:txBody>
      </p:sp>
      <p:pic>
        <p:nvPicPr>
          <p:cNvPr id="5" name="Picture 4">
            <a:extLst>
              <a:ext uri="{FF2B5EF4-FFF2-40B4-BE49-F238E27FC236}">
                <a16:creationId xmlns:a16="http://schemas.microsoft.com/office/drawing/2014/main" id="{65EA8685-C047-9CC5-39E2-F2732FEC91F5}"/>
              </a:ext>
            </a:extLst>
          </p:cNvPr>
          <p:cNvPicPr>
            <a:picLocks noChangeAspect="1"/>
          </p:cNvPicPr>
          <p:nvPr/>
        </p:nvPicPr>
        <p:blipFill>
          <a:blip r:embed="rId2"/>
          <a:stretch>
            <a:fillRect/>
          </a:stretch>
        </p:blipFill>
        <p:spPr>
          <a:xfrm>
            <a:off x="381254" y="3549426"/>
            <a:ext cx="7887801" cy="647790"/>
          </a:xfrm>
          <a:prstGeom prst="rect">
            <a:avLst/>
          </a:prstGeom>
        </p:spPr>
      </p:pic>
      <p:sp>
        <p:nvSpPr>
          <p:cNvPr id="8" name="Text Placeholder 3">
            <a:extLst>
              <a:ext uri="{FF2B5EF4-FFF2-40B4-BE49-F238E27FC236}">
                <a16:creationId xmlns:a16="http://schemas.microsoft.com/office/drawing/2014/main" id="{9F421CC9-2522-A5F6-8788-634193883422}"/>
              </a:ext>
            </a:extLst>
          </p:cNvPr>
          <p:cNvSpPr txBox="1">
            <a:spLocks/>
          </p:cNvSpPr>
          <p:nvPr/>
        </p:nvSpPr>
        <p:spPr>
          <a:xfrm>
            <a:off x="327544" y="4419877"/>
            <a:ext cx="8636152" cy="171686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Install git:</a:t>
            </a:r>
          </a:p>
          <a:p>
            <a:r>
              <a:rPr lang="en-SG" b="1" dirty="0">
                <a:solidFill>
                  <a:schemeClr val="tx1"/>
                </a:solidFill>
              </a:rPr>
              <a:t>https://github.com/git-guides/install-git</a:t>
            </a:r>
          </a:p>
        </p:txBody>
      </p:sp>
    </p:spTree>
    <p:extLst>
      <p:ext uri="{BB962C8B-B14F-4D97-AF65-F5344CB8AC3E}">
        <p14:creationId xmlns:p14="http://schemas.microsoft.com/office/powerpoint/2010/main" val="179945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9B9FFC41-42B7-36E4-A615-0A6FAC1505AF}"/>
              </a:ext>
            </a:extLst>
          </p:cNvPr>
          <p:cNvSpPr txBox="1">
            <a:spLocks/>
          </p:cNvSpPr>
          <p:nvPr/>
        </p:nvSpPr>
        <p:spPr>
          <a:xfrm>
            <a:off x="2532845" y="1513268"/>
            <a:ext cx="7126310" cy="2743200"/>
          </a:xfrm>
          <a:prstGeom prst="rect">
            <a:avLst/>
          </a:prstGeom>
        </p:spPr>
        <p:txBody>
          <a:bodyPr anchor="ctr"/>
          <a:lstStyle>
            <a:lvl1pPr marL="0" indent="0" algn="l" defTabSz="914400" rtl="0" eaLnBrk="1" latinLnBrk="0" hangingPunct="1">
              <a:lnSpc>
                <a:spcPct val="90000"/>
              </a:lnSpc>
              <a:spcBef>
                <a:spcPts val="1000"/>
              </a:spcBef>
              <a:buFont typeface="Arial"/>
              <a:buNone/>
              <a:defRPr sz="4500" b="1" kern="1200" baseline="0">
                <a:solidFill>
                  <a:srgbClr val="006CAB"/>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AU" sz="1200" b="0" i="0" dirty="0">
                <a:solidFill>
                  <a:srgbClr val="000000"/>
                </a:solidFill>
                <a:effectLst/>
                <a:highlight>
                  <a:srgbClr val="FFFFFF"/>
                </a:highlight>
                <a:latin typeface="Programme"/>
              </a:rPr>
              <a:t>Where did we come from?</a:t>
            </a:r>
            <a:br>
              <a:rPr lang="en-AU" sz="1200" dirty="0"/>
            </a:br>
            <a:r>
              <a:rPr lang="en-AU" sz="6000" i="0" dirty="0">
                <a:solidFill>
                  <a:srgbClr val="000000"/>
                </a:solidFill>
                <a:effectLst/>
                <a:highlight>
                  <a:srgbClr val="FFFFFF"/>
                </a:highlight>
                <a:latin typeface="Programme"/>
              </a:rPr>
              <a:t>Why are we here?</a:t>
            </a:r>
            <a:br>
              <a:rPr lang="en-AU" sz="1200" dirty="0"/>
            </a:br>
            <a:r>
              <a:rPr lang="en-AU" sz="1200" b="0" i="0" dirty="0">
                <a:solidFill>
                  <a:srgbClr val="000000"/>
                </a:solidFill>
                <a:effectLst/>
                <a:highlight>
                  <a:srgbClr val="FFFFFF"/>
                </a:highlight>
                <a:latin typeface="Programme"/>
              </a:rPr>
              <a:t>Where do we go when we die?</a:t>
            </a:r>
            <a:br>
              <a:rPr lang="en-AU" sz="1200" dirty="0"/>
            </a:br>
            <a:r>
              <a:rPr lang="en-AU" sz="1200" b="0" i="0" dirty="0">
                <a:solidFill>
                  <a:srgbClr val="000000"/>
                </a:solidFill>
                <a:effectLst/>
                <a:highlight>
                  <a:srgbClr val="FFFFFF"/>
                </a:highlight>
                <a:latin typeface="Programme"/>
              </a:rPr>
              <a:t>What lies beyond?</a:t>
            </a:r>
            <a:br>
              <a:rPr lang="en-AU" sz="1200" dirty="0"/>
            </a:br>
            <a:r>
              <a:rPr lang="en-AU" sz="1200" b="0" i="0" dirty="0">
                <a:solidFill>
                  <a:srgbClr val="000000"/>
                </a:solidFill>
                <a:effectLst/>
                <a:highlight>
                  <a:srgbClr val="FFFFFF"/>
                </a:highlight>
                <a:latin typeface="Programme"/>
              </a:rPr>
              <a:t>And what lay before?</a:t>
            </a:r>
            <a:br>
              <a:rPr lang="en-AU" sz="1200" dirty="0"/>
            </a:br>
            <a:r>
              <a:rPr lang="en-AU" sz="1200" b="0" i="0" dirty="0">
                <a:solidFill>
                  <a:srgbClr val="000000"/>
                </a:solidFill>
                <a:effectLst/>
                <a:highlight>
                  <a:srgbClr val="FFFFFF"/>
                </a:highlight>
                <a:latin typeface="Programme"/>
              </a:rPr>
              <a:t>Is anything certain in life?</a:t>
            </a:r>
            <a:endParaRPr lang="en-AU" sz="3600" dirty="0">
              <a:solidFill>
                <a:schemeClr val="tx1"/>
              </a:solidFill>
            </a:endParaRPr>
          </a:p>
        </p:txBody>
      </p:sp>
    </p:spTree>
    <p:extLst>
      <p:ext uri="{BB962C8B-B14F-4D97-AF65-F5344CB8AC3E}">
        <p14:creationId xmlns:p14="http://schemas.microsoft.com/office/powerpoint/2010/main" val="3078675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20</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Installing Git and Git Bash on your system</a:t>
            </a:r>
          </a:p>
        </p:txBody>
      </p:sp>
      <p:sp>
        <p:nvSpPr>
          <p:cNvPr id="8" name="Text Placeholder 3">
            <a:extLst>
              <a:ext uri="{FF2B5EF4-FFF2-40B4-BE49-F238E27FC236}">
                <a16:creationId xmlns:a16="http://schemas.microsoft.com/office/drawing/2014/main" id="{9F421CC9-2522-A5F6-8788-634193883422}"/>
              </a:ext>
            </a:extLst>
          </p:cNvPr>
          <p:cNvSpPr txBox="1">
            <a:spLocks/>
          </p:cNvSpPr>
          <p:nvPr/>
        </p:nvSpPr>
        <p:spPr>
          <a:xfrm>
            <a:off x="327544" y="1811905"/>
            <a:ext cx="8636152" cy="788623"/>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Install git:</a:t>
            </a:r>
          </a:p>
          <a:p>
            <a:r>
              <a:rPr lang="en-SG" b="1" dirty="0">
                <a:solidFill>
                  <a:schemeClr val="tx1"/>
                </a:solidFill>
              </a:rPr>
              <a:t>https://github.com/git-guides/install-git</a:t>
            </a:r>
          </a:p>
        </p:txBody>
      </p:sp>
      <p:pic>
        <p:nvPicPr>
          <p:cNvPr id="6" name="Picture 5">
            <a:extLst>
              <a:ext uri="{FF2B5EF4-FFF2-40B4-BE49-F238E27FC236}">
                <a16:creationId xmlns:a16="http://schemas.microsoft.com/office/drawing/2014/main" id="{D43496AD-16A6-D11F-5136-D1DE391C9D10}"/>
              </a:ext>
            </a:extLst>
          </p:cNvPr>
          <p:cNvPicPr>
            <a:picLocks noChangeAspect="1"/>
          </p:cNvPicPr>
          <p:nvPr/>
        </p:nvPicPr>
        <p:blipFill>
          <a:blip r:embed="rId2"/>
          <a:stretch>
            <a:fillRect/>
          </a:stretch>
        </p:blipFill>
        <p:spPr>
          <a:xfrm>
            <a:off x="296214" y="3038374"/>
            <a:ext cx="6449325" cy="2391109"/>
          </a:xfrm>
          <a:prstGeom prst="rect">
            <a:avLst/>
          </a:prstGeom>
        </p:spPr>
      </p:pic>
      <p:sp>
        <p:nvSpPr>
          <p:cNvPr id="9" name="Text Placeholder 3">
            <a:extLst>
              <a:ext uri="{FF2B5EF4-FFF2-40B4-BE49-F238E27FC236}">
                <a16:creationId xmlns:a16="http://schemas.microsoft.com/office/drawing/2014/main" id="{43990890-F203-A1BC-5F8B-1996A2B7A6BA}"/>
              </a:ext>
            </a:extLst>
          </p:cNvPr>
          <p:cNvSpPr txBox="1">
            <a:spLocks/>
          </p:cNvSpPr>
          <p:nvPr/>
        </p:nvSpPr>
        <p:spPr>
          <a:xfrm>
            <a:off x="327544" y="5570778"/>
            <a:ext cx="8636152" cy="788623"/>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To check your Git settings, type into Git Bash:</a:t>
            </a:r>
          </a:p>
          <a:p>
            <a:r>
              <a:rPr lang="en-SG" b="1" dirty="0">
                <a:solidFill>
                  <a:schemeClr val="tx1"/>
                </a:solidFill>
              </a:rPr>
              <a:t>git config --list</a:t>
            </a:r>
          </a:p>
        </p:txBody>
      </p:sp>
    </p:spTree>
    <p:extLst>
      <p:ext uri="{BB962C8B-B14F-4D97-AF65-F5344CB8AC3E}">
        <p14:creationId xmlns:p14="http://schemas.microsoft.com/office/powerpoint/2010/main" val="3816797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21</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Git Workflow</a:t>
            </a:r>
          </a:p>
        </p:txBody>
      </p:sp>
      <p:pic>
        <p:nvPicPr>
          <p:cNvPr id="8" name="Picture 7">
            <a:extLst>
              <a:ext uri="{FF2B5EF4-FFF2-40B4-BE49-F238E27FC236}">
                <a16:creationId xmlns:a16="http://schemas.microsoft.com/office/drawing/2014/main" id="{93ACEE49-FCC6-0AD3-DF50-F6D16DC5014F}"/>
              </a:ext>
            </a:extLst>
          </p:cNvPr>
          <p:cNvPicPr>
            <a:picLocks noChangeAspect="1"/>
          </p:cNvPicPr>
          <p:nvPr/>
        </p:nvPicPr>
        <p:blipFill>
          <a:blip r:embed="rId2"/>
          <a:stretch>
            <a:fillRect/>
          </a:stretch>
        </p:blipFill>
        <p:spPr>
          <a:xfrm>
            <a:off x="2633179" y="1603419"/>
            <a:ext cx="6925642" cy="1657581"/>
          </a:xfrm>
          <a:prstGeom prst="rect">
            <a:avLst/>
          </a:prstGeom>
        </p:spPr>
      </p:pic>
      <p:sp>
        <p:nvSpPr>
          <p:cNvPr id="4" name="Text Placeholder 3">
            <a:extLst>
              <a:ext uri="{FF2B5EF4-FFF2-40B4-BE49-F238E27FC236}">
                <a16:creationId xmlns:a16="http://schemas.microsoft.com/office/drawing/2014/main" id="{29C5E76E-8729-7B5F-B79D-35268E073B26}"/>
              </a:ext>
            </a:extLst>
          </p:cNvPr>
          <p:cNvSpPr txBox="1">
            <a:spLocks/>
          </p:cNvSpPr>
          <p:nvPr/>
        </p:nvSpPr>
        <p:spPr>
          <a:xfrm>
            <a:off x="450760" y="3422739"/>
            <a:ext cx="11043633" cy="303601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b="1" dirty="0">
                <a:solidFill>
                  <a:schemeClr val="tx1"/>
                </a:solidFill>
              </a:rPr>
              <a:t>Clone:    </a:t>
            </a:r>
            <a:r>
              <a:rPr lang="en-AU" dirty="0">
                <a:solidFill>
                  <a:schemeClr val="tx1"/>
                </a:solidFill>
                <a:latin typeface="Consolas" panose="020B0609020204030204" pitchFamily="49" charset="0"/>
              </a:rPr>
              <a:t>git clone</a:t>
            </a:r>
          </a:p>
          <a:p>
            <a:r>
              <a:rPr lang="en-AU" b="1" dirty="0">
                <a:solidFill>
                  <a:schemeClr val="tx1"/>
                </a:solidFill>
              </a:rPr>
              <a:t>Pull:       </a:t>
            </a:r>
            <a:r>
              <a:rPr lang="en-AU" dirty="0">
                <a:solidFill>
                  <a:schemeClr val="tx1"/>
                </a:solidFill>
                <a:latin typeface="Consolas" panose="020B0609020204030204" pitchFamily="49" charset="0"/>
              </a:rPr>
              <a:t>git pull</a:t>
            </a:r>
            <a:endParaRPr lang="en-AU" b="1" dirty="0">
              <a:solidFill>
                <a:schemeClr val="tx1"/>
              </a:solidFill>
              <a:latin typeface="Consolas" panose="020B0609020204030204" pitchFamily="49" charset="0"/>
            </a:endParaRPr>
          </a:p>
          <a:p>
            <a:r>
              <a:rPr lang="en-AU" b="1" dirty="0">
                <a:solidFill>
                  <a:schemeClr val="tx1"/>
                </a:solidFill>
              </a:rPr>
              <a:t>Add:       </a:t>
            </a:r>
            <a:r>
              <a:rPr lang="en-AU" dirty="0">
                <a:solidFill>
                  <a:schemeClr val="tx1"/>
                </a:solidFill>
                <a:latin typeface="Consolas" panose="020B0609020204030204" pitchFamily="49" charset="0"/>
              </a:rPr>
              <a:t>git add .</a:t>
            </a:r>
            <a:endParaRPr lang="en-AU" b="1" dirty="0">
              <a:solidFill>
                <a:schemeClr val="tx1"/>
              </a:solidFill>
              <a:latin typeface="Consolas" panose="020B0609020204030204" pitchFamily="49" charset="0"/>
            </a:endParaRPr>
          </a:p>
          <a:p>
            <a:r>
              <a:rPr lang="en-AU" b="1" dirty="0">
                <a:solidFill>
                  <a:schemeClr val="tx1"/>
                </a:solidFill>
              </a:rPr>
              <a:t>Commit: </a:t>
            </a:r>
            <a:r>
              <a:rPr lang="en-AU" dirty="0">
                <a:solidFill>
                  <a:schemeClr val="tx1"/>
                </a:solidFill>
                <a:latin typeface="Consolas" panose="020B0609020204030204" pitchFamily="49" charset="0"/>
              </a:rPr>
              <a:t>git commit –m “message here”</a:t>
            </a:r>
            <a:endParaRPr lang="en-AU" b="1" dirty="0">
              <a:solidFill>
                <a:schemeClr val="tx1"/>
              </a:solidFill>
              <a:latin typeface="Consolas" panose="020B0609020204030204" pitchFamily="49" charset="0"/>
            </a:endParaRPr>
          </a:p>
          <a:p>
            <a:r>
              <a:rPr lang="en-AU" b="1" dirty="0">
                <a:solidFill>
                  <a:schemeClr val="tx1"/>
                </a:solidFill>
              </a:rPr>
              <a:t>Push:      </a:t>
            </a:r>
            <a:r>
              <a:rPr lang="en-AU" dirty="0">
                <a:solidFill>
                  <a:schemeClr val="tx1"/>
                </a:solidFill>
                <a:latin typeface="Consolas" panose="020B0609020204030204" pitchFamily="49" charset="0"/>
              </a:rPr>
              <a:t>git push origin [</a:t>
            </a:r>
            <a:r>
              <a:rPr lang="en-AU" dirty="0" err="1">
                <a:solidFill>
                  <a:schemeClr val="tx1"/>
                </a:solidFill>
                <a:latin typeface="Consolas" panose="020B0609020204030204" pitchFamily="49" charset="0"/>
              </a:rPr>
              <a:t>branchname</a:t>
            </a:r>
            <a:r>
              <a:rPr lang="en-AU" dirty="0">
                <a:solidFill>
                  <a:schemeClr val="tx1"/>
                </a:solidFill>
                <a:latin typeface="Consolas" panose="020B0609020204030204" pitchFamily="49" charset="0"/>
              </a:rPr>
              <a:t>]</a:t>
            </a:r>
          </a:p>
          <a:p>
            <a:r>
              <a:rPr lang="en-AU" b="1" dirty="0">
                <a:solidFill>
                  <a:schemeClr val="tx1"/>
                </a:solidFill>
                <a:latin typeface="Consolas" panose="020B0609020204030204" pitchFamily="49" charset="0"/>
              </a:rPr>
              <a:t>Create new branch and switch to new branch: </a:t>
            </a:r>
            <a:r>
              <a:rPr lang="en-AU" dirty="0">
                <a:solidFill>
                  <a:schemeClr val="tx1"/>
                </a:solidFill>
                <a:latin typeface="Consolas" panose="020B0609020204030204" pitchFamily="49" charset="0"/>
              </a:rPr>
              <a:t>git branch -b [</a:t>
            </a:r>
            <a:r>
              <a:rPr lang="en-AU" dirty="0" err="1">
                <a:solidFill>
                  <a:schemeClr val="tx1"/>
                </a:solidFill>
                <a:latin typeface="Consolas" panose="020B0609020204030204" pitchFamily="49" charset="0"/>
              </a:rPr>
              <a:t>branchname</a:t>
            </a:r>
            <a:r>
              <a:rPr lang="en-AU" dirty="0">
                <a:solidFill>
                  <a:schemeClr val="tx1"/>
                </a:solidFill>
                <a:latin typeface="Consolas" panose="020B0609020204030204" pitchFamily="49" charset="0"/>
              </a:rPr>
              <a:t>]</a:t>
            </a:r>
          </a:p>
          <a:p>
            <a:r>
              <a:rPr lang="en-AU" b="1" dirty="0">
                <a:solidFill>
                  <a:schemeClr val="tx1"/>
                </a:solidFill>
                <a:latin typeface="Consolas" panose="020B0609020204030204" pitchFamily="49" charset="0"/>
              </a:rPr>
              <a:t>Switch to another branch: </a:t>
            </a:r>
            <a:r>
              <a:rPr lang="en-AU" dirty="0">
                <a:solidFill>
                  <a:schemeClr val="tx1"/>
                </a:solidFill>
                <a:latin typeface="Consolas" panose="020B0609020204030204" pitchFamily="49" charset="0"/>
              </a:rPr>
              <a:t>git checkout [</a:t>
            </a:r>
            <a:r>
              <a:rPr lang="en-AU" dirty="0" err="1">
                <a:solidFill>
                  <a:schemeClr val="tx1"/>
                </a:solidFill>
                <a:latin typeface="Consolas" panose="020B0609020204030204" pitchFamily="49" charset="0"/>
              </a:rPr>
              <a:t>branchname</a:t>
            </a:r>
            <a:r>
              <a:rPr lang="en-AU" dirty="0">
                <a:solidFill>
                  <a:schemeClr val="tx1"/>
                </a:solidFill>
                <a:latin typeface="Consolas" panose="020B0609020204030204" pitchFamily="49" charset="0"/>
              </a:rPr>
              <a:t>]</a:t>
            </a:r>
            <a:endParaRPr lang="en-AU" b="1" dirty="0">
              <a:solidFill>
                <a:schemeClr val="tx1"/>
              </a:solidFill>
              <a:latin typeface="Consolas" panose="020B0609020204030204" pitchFamily="49" charset="0"/>
            </a:endParaRPr>
          </a:p>
          <a:p>
            <a:endParaRPr lang="en-SG"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80496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653278-EA26-F1ED-97CB-598689C7D169}"/>
              </a:ext>
            </a:extLst>
          </p:cNvPr>
          <p:cNvSpPr>
            <a:spLocks noGrp="1"/>
          </p:cNvSpPr>
          <p:nvPr>
            <p:ph type="sldNum" sz="quarter" idx="10"/>
          </p:nvPr>
        </p:nvSpPr>
        <p:spPr/>
        <p:txBody>
          <a:bodyPr/>
          <a:lstStyle/>
          <a:p>
            <a:fld id="{9DCA2AE0-AC67-4293-AD17-2D96805A8B45}" type="slidenum">
              <a:rPr lang="en-SG" smtClean="0"/>
              <a:pPr/>
              <a:t>22</a:t>
            </a:fld>
            <a:endParaRPr lang="en-SG"/>
          </a:p>
        </p:txBody>
      </p:sp>
      <p:sp>
        <p:nvSpPr>
          <p:cNvPr id="3" name="Text Placeholder 3">
            <a:extLst>
              <a:ext uri="{FF2B5EF4-FFF2-40B4-BE49-F238E27FC236}">
                <a16:creationId xmlns:a16="http://schemas.microsoft.com/office/drawing/2014/main" id="{FDBA9AE2-BE7D-69CA-88A5-2E197CE44257}"/>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Link to all commands you can type into Git Bash</a:t>
            </a:r>
          </a:p>
        </p:txBody>
      </p:sp>
      <p:pic>
        <p:nvPicPr>
          <p:cNvPr id="8" name="Picture 7">
            <a:extLst>
              <a:ext uri="{FF2B5EF4-FFF2-40B4-BE49-F238E27FC236}">
                <a16:creationId xmlns:a16="http://schemas.microsoft.com/office/drawing/2014/main" id="{93ACEE49-FCC6-0AD3-DF50-F6D16DC5014F}"/>
              </a:ext>
            </a:extLst>
          </p:cNvPr>
          <p:cNvPicPr>
            <a:picLocks noChangeAspect="1"/>
          </p:cNvPicPr>
          <p:nvPr/>
        </p:nvPicPr>
        <p:blipFill>
          <a:blip r:embed="rId2"/>
          <a:stretch>
            <a:fillRect/>
          </a:stretch>
        </p:blipFill>
        <p:spPr>
          <a:xfrm>
            <a:off x="2633179" y="1603419"/>
            <a:ext cx="6925642" cy="1657581"/>
          </a:xfrm>
          <a:prstGeom prst="rect">
            <a:avLst/>
          </a:prstGeom>
        </p:spPr>
      </p:pic>
      <p:sp>
        <p:nvSpPr>
          <p:cNvPr id="4" name="Text Placeholder 3">
            <a:extLst>
              <a:ext uri="{FF2B5EF4-FFF2-40B4-BE49-F238E27FC236}">
                <a16:creationId xmlns:a16="http://schemas.microsoft.com/office/drawing/2014/main" id="{29C5E76E-8729-7B5F-B79D-35268E073B26}"/>
              </a:ext>
            </a:extLst>
          </p:cNvPr>
          <p:cNvSpPr txBox="1">
            <a:spLocks/>
          </p:cNvSpPr>
          <p:nvPr/>
        </p:nvSpPr>
        <p:spPr>
          <a:xfrm>
            <a:off x="450760" y="4262908"/>
            <a:ext cx="11043633" cy="1355678"/>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b="1" dirty="0">
                <a:solidFill>
                  <a:schemeClr val="tx1"/>
                </a:solidFill>
              </a:rPr>
              <a:t>https://github.com/joshnh/Git-Commands</a:t>
            </a:r>
            <a:endParaRPr lang="en-SG"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4058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9AE4181-33A5-9F7E-EFBE-BEF1AECF19CA}"/>
              </a:ext>
            </a:extLst>
          </p:cNvPr>
          <p:cNvPicPr>
            <a:picLocks noChangeAspect="1"/>
          </p:cNvPicPr>
          <p:nvPr/>
        </p:nvPicPr>
        <p:blipFill>
          <a:blip r:embed="rId2"/>
          <a:srcRect t="18263" b="18263"/>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 Placeholder 1">
            <a:extLst>
              <a:ext uri="{FF2B5EF4-FFF2-40B4-BE49-F238E27FC236}">
                <a16:creationId xmlns:a16="http://schemas.microsoft.com/office/drawing/2014/main" id="{DF073800-192B-BD3B-4E54-AD9EFA80D1B8}"/>
              </a:ext>
            </a:extLst>
          </p:cNvPr>
          <p:cNvSpPr txBox="1">
            <a:spLocks/>
          </p:cNvSpPr>
          <p:nvPr/>
        </p:nvSpPr>
        <p:spPr>
          <a:xfrm>
            <a:off x="217052" y="3744806"/>
            <a:ext cx="6012163" cy="109541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800" b="1" dirty="0">
                <a:solidFill>
                  <a:schemeClr val="tx1"/>
                </a:solidFill>
              </a:rPr>
              <a:t>20 May 2024</a:t>
            </a:r>
            <a:endParaRPr lang="en-AU" sz="1800" dirty="0">
              <a:solidFill>
                <a:schemeClr val="tx1"/>
              </a:solidFill>
            </a:endParaRPr>
          </a:p>
        </p:txBody>
      </p:sp>
      <p:sp>
        <p:nvSpPr>
          <p:cNvPr id="3" name="Text Placeholder 3">
            <a:extLst>
              <a:ext uri="{FF2B5EF4-FFF2-40B4-BE49-F238E27FC236}">
                <a16:creationId xmlns:a16="http://schemas.microsoft.com/office/drawing/2014/main" id="{9B9FFC41-42B7-36E4-A615-0A6FAC1505AF}"/>
              </a:ext>
            </a:extLst>
          </p:cNvPr>
          <p:cNvSpPr txBox="1">
            <a:spLocks/>
          </p:cNvSpPr>
          <p:nvPr/>
        </p:nvSpPr>
        <p:spPr>
          <a:xfrm>
            <a:off x="169721" y="2441322"/>
            <a:ext cx="6012467" cy="1962890"/>
          </a:xfrm>
          <a:prstGeom prst="rect">
            <a:avLst/>
          </a:prstGeom>
        </p:spPr>
        <p:txBody>
          <a:bodyPr/>
          <a:lstStyle>
            <a:lvl1pPr marL="0" indent="0" algn="l" defTabSz="914400" rtl="0" eaLnBrk="1" latinLnBrk="0" hangingPunct="1">
              <a:lnSpc>
                <a:spcPct val="90000"/>
              </a:lnSpc>
              <a:spcBef>
                <a:spcPts val="1000"/>
              </a:spcBef>
              <a:buFont typeface="Arial"/>
              <a:buNone/>
              <a:defRPr sz="4500" b="1" kern="1200" baseline="0">
                <a:solidFill>
                  <a:srgbClr val="006CAB"/>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dirty="0">
                <a:solidFill>
                  <a:schemeClr val="tx1"/>
                </a:solidFill>
              </a:rPr>
              <a:t>Hamiltonian Monte Carlo with </a:t>
            </a:r>
            <a:r>
              <a:rPr lang="en-US" sz="3600" i="1" dirty="0" err="1">
                <a:solidFill>
                  <a:schemeClr val="tx1"/>
                </a:solidFill>
              </a:rPr>
              <a:t>cmdstanr</a:t>
            </a:r>
            <a:endParaRPr lang="en-AU" sz="3600" dirty="0">
              <a:solidFill>
                <a:schemeClr val="tx1"/>
              </a:solidFill>
            </a:endParaRPr>
          </a:p>
        </p:txBody>
      </p:sp>
      <p:pic>
        <p:nvPicPr>
          <p:cNvPr id="4" name="Picture 2">
            <a:extLst>
              <a:ext uri="{FF2B5EF4-FFF2-40B4-BE49-F238E27FC236}">
                <a16:creationId xmlns:a16="http://schemas.microsoft.com/office/drawing/2014/main" id="{0EE8BECF-EC86-8D17-B2CD-5F6C42C28E3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0" y="88748"/>
            <a:ext cx="3873181" cy="1076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476A0E-82C5-BECE-FD14-0539D9E1ADB6}"/>
              </a:ext>
            </a:extLst>
          </p:cNvPr>
          <p:cNvSpPr txBox="1"/>
          <p:nvPr/>
        </p:nvSpPr>
        <p:spPr>
          <a:xfrm>
            <a:off x="10350029" y="6537464"/>
            <a:ext cx="1885950" cy="338554"/>
          </a:xfrm>
          <a:prstGeom prst="rect">
            <a:avLst/>
          </a:prstGeom>
          <a:noFill/>
        </p:spPr>
        <p:txBody>
          <a:bodyPr wrap="square" rtlCol="0">
            <a:spAutoFit/>
          </a:bodyPr>
          <a:lstStyle/>
          <a:p>
            <a:pPr algn="r"/>
            <a:r>
              <a:rPr lang="en-SG" sz="800" i="1" dirty="0">
                <a:solidFill>
                  <a:schemeClr val="bg1"/>
                </a:solidFill>
                <a:latin typeface="Times New Roman" panose="02020603050405020304" pitchFamily="18" charset="0"/>
                <a:cs typeface="Times New Roman" panose="02020603050405020304" pitchFamily="18" charset="0"/>
              </a:rPr>
              <a:t>Light and Divine Winds</a:t>
            </a:r>
          </a:p>
          <a:p>
            <a:pPr algn="r"/>
            <a:r>
              <a:rPr lang="en-SG" sz="800" dirty="0">
                <a:solidFill>
                  <a:schemeClr val="bg1"/>
                </a:solidFill>
                <a:latin typeface="Times New Roman" panose="02020603050405020304" pitchFamily="18" charset="0"/>
                <a:cs typeface="Times New Roman" panose="02020603050405020304" pitchFamily="18" charset="0"/>
              </a:rPr>
              <a:t>Ruben Pang</a:t>
            </a:r>
          </a:p>
        </p:txBody>
      </p:sp>
    </p:spTree>
    <p:extLst>
      <p:ext uri="{BB962C8B-B14F-4D97-AF65-F5344CB8AC3E}">
        <p14:creationId xmlns:p14="http://schemas.microsoft.com/office/powerpoint/2010/main" val="278955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24</a:t>
            </a:fld>
            <a:endParaRPr lang="en-SG" dirty="0"/>
          </a:p>
        </p:txBody>
      </p:sp>
      <p:sp>
        <p:nvSpPr>
          <p:cNvPr id="4" name="Text Placeholder 3">
            <a:extLst>
              <a:ext uri="{FF2B5EF4-FFF2-40B4-BE49-F238E27FC236}">
                <a16:creationId xmlns:a16="http://schemas.microsoft.com/office/drawing/2014/main" id="{93F5C266-3FA0-CF90-708F-36C627761EE2}"/>
              </a:ext>
            </a:extLst>
          </p:cNvPr>
          <p:cNvSpPr>
            <a:spLocks noGrp="1"/>
          </p:cNvSpPr>
          <p:nvPr>
            <p:ph type="body" sz="quarter" idx="4294967295"/>
          </p:nvPr>
        </p:nvSpPr>
        <p:spPr>
          <a:xfrm>
            <a:off x="296214" y="1487689"/>
            <a:ext cx="11043633" cy="849826"/>
          </a:xfrm>
          <a:prstGeom prst="rect">
            <a:avLst/>
          </a:prstGeom>
        </p:spPr>
        <p:txBody>
          <a:bodyPr/>
          <a:lstStyle/>
          <a:p>
            <a:r>
              <a:rPr lang="en-SG" dirty="0">
                <a:solidFill>
                  <a:schemeClr val="tx1"/>
                </a:solidFill>
              </a:rPr>
              <a:t>Hamiltonian Monte Carlo is a type of algorithm amongst many in the class of Markov Chain Monte Carlo algorithms</a:t>
            </a:r>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sp>
        <p:nvSpPr>
          <p:cNvPr id="16" name="Text Placeholder 3">
            <a:extLst>
              <a:ext uri="{FF2B5EF4-FFF2-40B4-BE49-F238E27FC236}">
                <a16:creationId xmlns:a16="http://schemas.microsoft.com/office/drawing/2014/main" id="{7598B7CC-2E5C-0D3C-137D-1001505E635C}"/>
              </a:ext>
            </a:extLst>
          </p:cNvPr>
          <p:cNvSpPr txBox="1">
            <a:spLocks/>
          </p:cNvSpPr>
          <p:nvPr/>
        </p:nvSpPr>
        <p:spPr>
          <a:xfrm>
            <a:off x="296214" y="2467362"/>
            <a:ext cx="11043633" cy="1277313"/>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MCMC algorithms draw samples repeatedly from a probability distribution, and are used to make inferences about probability distributions that are too complex or too high-dimensional to model with traditional statistical techniques</a:t>
            </a:r>
          </a:p>
        </p:txBody>
      </p:sp>
      <p:sp>
        <p:nvSpPr>
          <p:cNvPr id="17" name="Text Placeholder 3">
            <a:extLst>
              <a:ext uri="{FF2B5EF4-FFF2-40B4-BE49-F238E27FC236}">
                <a16:creationId xmlns:a16="http://schemas.microsoft.com/office/drawing/2014/main" id="{A6F720CE-94C5-CCA3-3A79-615BE9B6602F}"/>
              </a:ext>
            </a:extLst>
          </p:cNvPr>
          <p:cNvSpPr txBox="1">
            <a:spLocks/>
          </p:cNvSpPr>
          <p:nvPr/>
        </p:nvSpPr>
        <p:spPr>
          <a:xfrm>
            <a:off x="296214" y="3671851"/>
            <a:ext cx="11043633" cy="144106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These algorithms </a:t>
            </a:r>
            <a:r>
              <a:rPr lang="en-SG" b="1" i="1" dirty="0">
                <a:solidFill>
                  <a:schemeClr val="tx1"/>
                </a:solidFill>
              </a:rPr>
              <a:t>learn</a:t>
            </a:r>
            <a:r>
              <a:rPr lang="en-SG" dirty="0">
                <a:solidFill>
                  <a:schemeClr val="tx1"/>
                </a:solidFill>
              </a:rPr>
              <a:t> via Bayesian inference. Every time it samples a parameter value, it learns from it, and uses it to inform the next sampling iteration </a:t>
            </a:r>
          </a:p>
          <a:p>
            <a:pPr marL="342900" indent="-342900">
              <a:buFont typeface="Arial" panose="020B0604020202020204" pitchFamily="34" charset="0"/>
              <a:buChar char="•"/>
            </a:pPr>
            <a:r>
              <a:rPr lang="en-SG" dirty="0">
                <a:solidFill>
                  <a:schemeClr val="tx1"/>
                </a:solidFill>
              </a:rPr>
              <a:t>In Bayesian terms: forming a posterior to use as the prior for the next iteration, then updating the prior with new information. </a:t>
            </a:r>
          </a:p>
        </p:txBody>
      </p:sp>
    </p:spTree>
    <p:extLst>
      <p:ext uri="{BB962C8B-B14F-4D97-AF65-F5344CB8AC3E}">
        <p14:creationId xmlns:p14="http://schemas.microsoft.com/office/powerpoint/2010/main" val="234520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25</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sp>
        <p:nvSpPr>
          <p:cNvPr id="18" name="Text Placeholder 3">
            <a:extLst>
              <a:ext uri="{FF2B5EF4-FFF2-40B4-BE49-F238E27FC236}">
                <a16:creationId xmlns:a16="http://schemas.microsoft.com/office/drawing/2014/main" id="{1A4D7D79-79E7-FB00-0ABD-B8D1EE828608}"/>
              </a:ext>
            </a:extLst>
          </p:cNvPr>
          <p:cNvSpPr txBox="1">
            <a:spLocks/>
          </p:cNvSpPr>
          <p:nvPr/>
        </p:nvSpPr>
        <p:spPr>
          <a:xfrm>
            <a:off x="229052" y="1812544"/>
            <a:ext cx="11043633" cy="708653"/>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Because these are “learning” algorithms, you first have to give them a starting point. In other words, you have to give them a </a:t>
            </a:r>
            <a:r>
              <a:rPr lang="en-SG" b="1" dirty="0">
                <a:solidFill>
                  <a:schemeClr val="tx1"/>
                </a:solidFill>
              </a:rPr>
              <a:t>prior distribution </a:t>
            </a:r>
            <a:r>
              <a:rPr lang="en-SG" dirty="0">
                <a:solidFill>
                  <a:schemeClr val="tx1"/>
                </a:solidFill>
              </a:rPr>
              <a:t>to start with.</a:t>
            </a:r>
          </a:p>
        </p:txBody>
      </p:sp>
      <p:sp>
        <p:nvSpPr>
          <p:cNvPr id="2" name="Text Placeholder 3">
            <a:extLst>
              <a:ext uri="{FF2B5EF4-FFF2-40B4-BE49-F238E27FC236}">
                <a16:creationId xmlns:a16="http://schemas.microsoft.com/office/drawing/2014/main" id="{C383C159-3E3E-84CA-151A-8A80AC6DE28D}"/>
              </a:ext>
            </a:extLst>
          </p:cNvPr>
          <p:cNvSpPr txBox="1">
            <a:spLocks/>
          </p:cNvSpPr>
          <p:nvPr/>
        </p:nvSpPr>
        <p:spPr>
          <a:xfrm>
            <a:off x="229052" y="2901545"/>
            <a:ext cx="11043633" cy="3016297"/>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This is usually informed by what you think the true distribution of parameter values look like. </a:t>
            </a:r>
          </a:p>
          <a:p>
            <a:endParaRPr lang="en-SG" dirty="0">
              <a:solidFill>
                <a:schemeClr val="tx1"/>
              </a:solidFill>
            </a:endParaRPr>
          </a:p>
          <a:p>
            <a:r>
              <a:rPr lang="en-SG" dirty="0">
                <a:solidFill>
                  <a:schemeClr val="tx1"/>
                </a:solidFill>
              </a:rPr>
              <a:t>For example, let’s say you want the model </a:t>
            </a:r>
            <a:r>
              <a:rPr lang="en-SG" b="1" dirty="0">
                <a:solidFill>
                  <a:schemeClr val="tx1"/>
                </a:solidFill>
              </a:rPr>
              <a:t>to estimate the average height </a:t>
            </a:r>
            <a:r>
              <a:rPr lang="en-SG" dirty="0">
                <a:solidFill>
                  <a:schemeClr val="tx1"/>
                </a:solidFill>
              </a:rPr>
              <a:t>of a healthy adult sample (in cm) using a bunch of other physical measures.</a:t>
            </a:r>
          </a:p>
          <a:p>
            <a:r>
              <a:rPr lang="en-SG" dirty="0">
                <a:solidFill>
                  <a:schemeClr val="tx1"/>
                </a:solidFill>
              </a:rPr>
              <a:t>A reasonable starting prior distribution would use the population parameters. So, we can specify a mean of 170cm and a standard deviation of 7cm. </a:t>
            </a:r>
          </a:p>
          <a:p>
            <a:r>
              <a:rPr lang="en-SG" dirty="0">
                <a:solidFill>
                  <a:schemeClr val="tx1"/>
                </a:solidFill>
              </a:rPr>
              <a:t>We also know that it is highly unlikely a healthy adult would be below, say, 100cm, and taller than 250cm. So, to help the model learn faster, we can specify lower and upper bounds of 100 and 250. </a:t>
            </a:r>
          </a:p>
          <a:p>
            <a:endParaRPr lang="en-SG" dirty="0">
              <a:solidFill>
                <a:schemeClr val="tx1"/>
              </a:solidFill>
            </a:endParaRPr>
          </a:p>
        </p:txBody>
      </p:sp>
    </p:spTree>
    <p:extLst>
      <p:ext uri="{BB962C8B-B14F-4D97-AF65-F5344CB8AC3E}">
        <p14:creationId xmlns:p14="http://schemas.microsoft.com/office/powerpoint/2010/main" val="2376443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26</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sp>
        <p:nvSpPr>
          <p:cNvPr id="18" name="Text Placeholder 3">
            <a:extLst>
              <a:ext uri="{FF2B5EF4-FFF2-40B4-BE49-F238E27FC236}">
                <a16:creationId xmlns:a16="http://schemas.microsoft.com/office/drawing/2014/main" id="{1A4D7D79-79E7-FB00-0ABD-B8D1EE828608}"/>
              </a:ext>
            </a:extLst>
          </p:cNvPr>
          <p:cNvSpPr txBox="1">
            <a:spLocks/>
          </p:cNvSpPr>
          <p:nvPr/>
        </p:nvSpPr>
        <p:spPr>
          <a:xfrm>
            <a:off x="229052" y="1812544"/>
            <a:ext cx="11043633" cy="1239749"/>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Another example:</a:t>
            </a:r>
          </a:p>
          <a:p>
            <a:r>
              <a:rPr lang="en-SG" dirty="0">
                <a:solidFill>
                  <a:schemeClr val="tx1"/>
                </a:solidFill>
              </a:rPr>
              <a:t>Let’s say we want to estimate the sample </a:t>
            </a:r>
            <a:r>
              <a:rPr lang="en-SG" b="1" dirty="0">
                <a:solidFill>
                  <a:schemeClr val="tx1"/>
                </a:solidFill>
              </a:rPr>
              <a:t>reaction time </a:t>
            </a:r>
            <a:r>
              <a:rPr lang="en-SG" dirty="0">
                <a:solidFill>
                  <a:schemeClr val="tx1"/>
                </a:solidFill>
              </a:rPr>
              <a:t>to a reaction time task</a:t>
            </a:r>
          </a:p>
        </p:txBody>
      </p:sp>
      <p:pic>
        <p:nvPicPr>
          <p:cNvPr id="4" name="Picture 3">
            <a:extLst>
              <a:ext uri="{FF2B5EF4-FFF2-40B4-BE49-F238E27FC236}">
                <a16:creationId xmlns:a16="http://schemas.microsoft.com/office/drawing/2014/main" id="{979E937E-F064-7675-FF7B-FDDABBDF5924}"/>
              </a:ext>
            </a:extLst>
          </p:cNvPr>
          <p:cNvPicPr>
            <a:picLocks noChangeAspect="1"/>
          </p:cNvPicPr>
          <p:nvPr/>
        </p:nvPicPr>
        <p:blipFill>
          <a:blip r:embed="rId2"/>
          <a:stretch>
            <a:fillRect/>
          </a:stretch>
        </p:blipFill>
        <p:spPr>
          <a:xfrm>
            <a:off x="7405867" y="3831877"/>
            <a:ext cx="3534632" cy="2710086"/>
          </a:xfrm>
          <a:prstGeom prst="rect">
            <a:avLst/>
          </a:prstGeom>
        </p:spPr>
      </p:pic>
      <p:sp>
        <p:nvSpPr>
          <p:cNvPr id="5" name="Text Placeholder 3">
            <a:extLst>
              <a:ext uri="{FF2B5EF4-FFF2-40B4-BE49-F238E27FC236}">
                <a16:creationId xmlns:a16="http://schemas.microsoft.com/office/drawing/2014/main" id="{95BB2BA4-88E5-CCAD-8679-D6C5F3F0695B}"/>
              </a:ext>
            </a:extLst>
          </p:cNvPr>
          <p:cNvSpPr txBox="1">
            <a:spLocks/>
          </p:cNvSpPr>
          <p:nvPr/>
        </p:nvSpPr>
        <p:spPr>
          <a:xfrm>
            <a:off x="229052" y="3204693"/>
            <a:ext cx="6729468" cy="725281"/>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What would be a reasonable guess for how </a:t>
            </a:r>
            <a:r>
              <a:rPr lang="en-SG" b="1" dirty="0">
                <a:solidFill>
                  <a:schemeClr val="tx1"/>
                </a:solidFill>
              </a:rPr>
              <a:t>reaction time </a:t>
            </a:r>
            <a:r>
              <a:rPr lang="en-SG" dirty="0">
                <a:solidFill>
                  <a:schemeClr val="tx1"/>
                </a:solidFill>
              </a:rPr>
              <a:t>is distributed in the general population?</a:t>
            </a:r>
          </a:p>
        </p:txBody>
      </p:sp>
      <p:sp>
        <p:nvSpPr>
          <p:cNvPr id="6" name="Text Placeholder 3">
            <a:extLst>
              <a:ext uri="{FF2B5EF4-FFF2-40B4-BE49-F238E27FC236}">
                <a16:creationId xmlns:a16="http://schemas.microsoft.com/office/drawing/2014/main" id="{AD188F2B-ECF7-7852-054F-BFF3B668B0AC}"/>
              </a:ext>
            </a:extLst>
          </p:cNvPr>
          <p:cNvSpPr txBox="1">
            <a:spLocks/>
          </p:cNvSpPr>
          <p:nvPr/>
        </p:nvSpPr>
        <p:spPr>
          <a:xfrm>
            <a:off x="229052" y="4132064"/>
            <a:ext cx="7238548" cy="2044774"/>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SG" dirty="0">
                <a:solidFill>
                  <a:schemeClr val="tx1"/>
                </a:solidFill>
              </a:rPr>
              <a:t>It is unlikely anyone has 0 reaction time, and impossible for anyone to have </a:t>
            </a:r>
            <a:r>
              <a:rPr lang="en-SG" i="1" dirty="0">
                <a:solidFill>
                  <a:schemeClr val="tx1"/>
                </a:solidFill>
              </a:rPr>
              <a:t>negative</a:t>
            </a:r>
            <a:r>
              <a:rPr lang="en-SG" dirty="0">
                <a:solidFill>
                  <a:schemeClr val="tx1"/>
                </a:solidFill>
              </a:rPr>
              <a:t> reaction time.</a:t>
            </a:r>
          </a:p>
          <a:p>
            <a:pPr marL="342900" indent="-342900">
              <a:buFont typeface="Arial" panose="020B0604020202020204" pitchFamily="34" charset="0"/>
              <a:buChar char="•"/>
            </a:pPr>
            <a:r>
              <a:rPr lang="en-SG" b="1" dirty="0">
                <a:solidFill>
                  <a:schemeClr val="tx1"/>
                </a:solidFill>
              </a:rPr>
              <a:t>BUT </a:t>
            </a:r>
            <a:r>
              <a:rPr lang="en-SG" dirty="0">
                <a:solidFill>
                  <a:schemeClr val="tx1"/>
                </a:solidFill>
              </a:rPr>
              <a:t>the typical human does have a </a:t>
            </a:r>
            <a:r>
              <a:rPr lang="en-SG" b="1" i="1" dirty="0">
                <a:solidFill>
                  <a:schemeClr val="tx1"/>
                </a:solidFill>
              </a:rPr>
              <a:t>fast</a:t>
            </a:r>
            <a:r>
              <a:rPr lang="en-SG" dirty="0">
                <a:solidFill>
                  <a:schemeClr val="tx1"/>
                </a:solidFill>
              </a:rPr>
              <a:t> reaction time of &lt;1 sec</a:t>
            </a:r>
          </a:p>
          <a:p>
            <a:pPr marL="342900" indent="-342900">
              <a:buFont typeface="Arial" panose="020B0604020202020204" pitchFamily="34" charset="0"/>
              <a:buChar char="•"/>
            </a:pPr>
            <a:r>
              <a:rPr lang="en-SG" dirty="0">
                <a:solidFill>
                  <a:schemeClr val="tx1"/>
                </a:solidFill>
              </a:rPr>
              <a:t>It is also unlikely that individuals have </a:t>
            </a:r>
            <a:r>
              <a:rPr lang="en-SG" b="1" i="1" dirty="0" err="1">
                <a:solidFill>
                  <a:schemeClr val="tx1"/>
                </a:solidFill>
              </a:rPr>
              <a:t>reaaaally</a:t>
            </a:r>
            <a:r>
              <a:rPr lang="en-SG" b="1" i="1" dirty="0">
                <a:solidFill>
                  <a:schemeClr val="tx1"/>
                </a:solidFill>
              </a:rPr>
              <a:t> long</a:t>
            </a:r>
            <a:r>
              <a:rPr lang="en-SG" dirty="0">
                <a:solidFill>
                  <a:schemeClr val="tx1"/>
                </a:solidFill>
              </a:rPr>
              <a:t> reaction times. It becomes more unlikely the higher the </a:t>
            </a:r>
            <a:r>
              <a:rPr lang="en-SG" i="1" dirty="0">
                <a:solidFill>
                  <a:schemeClr val="tx1"/>
                </a:solidFill>
              </a:rPr>
              <a:t>RT </a:t>
            </a:r>
            <a:r>
              <a:rPr lang="en-SG" dirty="0">
                <a:solidFill>
                  <a:schemeClr val="tx1"/>
                </a:solidFill>
              </a:rPr>
              <a:t>value is.</a:t>
            </a:r>
          </a:p>
        </p:txBody>
      </p:sp>
      <p:sp>
        <p:nvSpPr>
          <p:cNvPr id="7" name="Text Placeholder 3">
            <a:extLst>
              <a:ext uri="{FF2B5EF4-FFF2-40B4-BE49-F238E27FC236}">
                <a16:creationId xmlns:a16="http://schemas.microsoft.com/office/drawing/2014/main" id="{B820F9A9-B7D5-3AE3-CCB4-136FFE113254}"/>
              </a:ext>
            </a:extLst>
          </p:cNvPr>
          <p:cNvSpPr txBox="1">
            <a:spLocks/>
          </p:cNvSpPr>
          <p:nvPr/>
        </p:nvSpPr>
        <p:spPr>
          <a:xfrm>
            <a:off x="7340958" y="2823955"/>
            <a:ext cx="3599542" cy="725281"/>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b="1" dirty="0">
                <a:solidFill>
                  <a:schemeClr val="tx1"/>
                </a:solidFill>
              </a:rPr>
              <a:t>A reasonable prior would approximate an exponential distribution</a:t>
            </a:r>
          </a:p>
        </p:txBody>
      </p:sp>
    </p:spTree>
    <p:extLst>
      <p:ext uri="{BB962C8B-B14F-4D97-AF65-F5344CB8AC3E}">
        <p14:creationId xmlns:p14="http://schemas.microsoft.com/office/powerpoint/2010/main" val="276256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27</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sp>
        <p:nvSpPr>
          <p:cNvPr id="18" name="Text Placeholder 3">
            <a:extLst>
              <a:ext uri="{FF2B5EF4-FFF2-40B4-BE49-F238E27FC236}">
                <a16:creationId xmlns:a16="http://schemas.microsoft.com/office/drawing/2014/main" id="{1A4D7D79-79E7-FB00-0ABD-B8D1EE828608}"/>
              </a:ext>
            </a:extLst>
          </p:cNvPr>
          <p:cNvSpPr txBox="1">
            <a:spLocks/>
          </p:cNvSpPr>
          <p:nvPr/>
        </p:nvSpPr>
        <p:spPr>
          <a:xfrm>
            <a:off x="229052" y="1812544"/>
            <a:ext cx="11043633" cy="1239749"/>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Cognitive parameters often need constraints on their distributions, depending on:</a:t>
            </a:r>
          </a:p>
          <a:p>
            <a:pPr marL="342900" indent="-342900">
              <a:buFont typeface="Arial" panose="020B0604020202020204" pitchFamily="34" charset="0"/>
              <a:buChar char="•"/>
            </a:pPr>
            <a:r>
              <a:rPr lang="en-SG" dirty="0">
                <a:solidFill>
                  <a:schemeClr val="tx1"/>
                </a:solidFill>
              </a:rPr>
              <a:t>The functional form of the model</a:t>
            </a:r>
          </a:p>
          <a:p>
            <a:pPr marL="342900" indent="-342900">
              <a:buFont typeface="Arial" panose="020B0604020202020204" pitchFamily="34" charset="0"/>
              <a:buChar char="•"/>
            </a:pPr>
            <a:r>
              <a:rPr lang="en-SG" dirty="0">
                <a:solidFill>
                  <a:schemeClr val="tx1"/>
                </a:solidFill>
              </a:rPr>
              <a:t>The theoretical meaning of the parameter</a:t>
            </a:r>
          </a:p>
        </p:txBody>
      </p:sp>
      <p:sp>
        <p:nvSpPr>
          <p:cNvPr id="7" name="Text Placeholder 3">
            <a:extLst>
              <a:ext uri="{FF2B5EF4-FFF2-40B4-BE49-F238E27FC236}">
                <a16:creationId xmlns:a16="http://schemas.microsoft.com/office/drawing/2014/main" id="{B820F9A9-B7D5-3AE3-CCB4-136FFE113254}"/>
              </a:ext>
            </a:extLst>
          </p:cNvPr>
          <p:cNvSpPr txBox="1">
            <a:spLocks/>
          </p:cNvSpPr>
          <p:nvPr/>
        </p:nvSpPr>
        <p:spPr>
          <a:xfrm>
            <a:off x="229051" y="3613145"/>
            <a:ext cx="9269117" cy="2153730"/>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For example, in the Q-Learning model, we tend to constraint the learning rate </a:t>
            </a:r>
            <a:r>
              <a:rPr lang="en-SG" dirty="0">
                <a:solidFill>
                  <a:schemeClr val="tx1"/>
                </a:solidFill>
                <a:sym typeface="Symbol" panose="05050102010706020507" pitchFamily="18" charset="2"/>
              </a:rPr>
              <a:t> to fall between 0 and 1. How we do this in Stan is through first specifying a normal distribution (mean = 0, </a:t>
            </a:r>
            <a:r>
              <a:rPr lang="en-SG" dirty="0" err="1">
                <a:solidFill>
                  <a:schemeClr val="tx1"/>
                </a:solidFill>
                <a:sym typeface="Symbol" panose="05050102010706020507" pitchFamily="18" charset="2"/>
              </a:rPr>
              <a:t>sd</a:t>
            </a:r>
            <a:r>
              <a:rPr lang="en-SG" dirty="0">
                <a:solidFill>
                  <a:schemeClr val="tx1"/>
                </a:solidFill>
                <a:sym typeface="Symbol" panose="05050102010706020507" pitchFamily="18" charset="2"/>
              </a:rPr>
              <a:t> = 1), and then passing it through a standard normal cumulative distribution function</a:t>
            </a:r>
          </a:p>
          <a:p>
            <a:pPr marL="342900" indent="-342900">
              <a:buFont typeface="Arial" panose="020B0604020202020204" pitchFamily="34" charset="0"/>
              <a:buChar char="•"/>
            </a:pPr>
            <a:r>
              <a:rPr lang="en-SG" dirty="0">
                <a:solidFill>
                  <a:schemeClr val="tx1"/>
                </a:solidFill>
                <a:sym typeface="Symbol" panose="05050102010706020507" pitchFamily="18" charset="2"/>
              </a:rPr>
              <a:t>In R, the function to perform </a:t>
            </a:r>
            <a:r>
              <a:rPr lang="en-SG" dirty="0" err="1">
                <a:solidFill>
                  <a:schemeClr val="tx1"/>
                </a:solidFill>
                <a:sym typeface="Symbol" panose="05050102010706020507" pitchFamily="18" charset="2"/>
              </a:rPr>
              <a:t>cdf</a:t>
            </a:r>
            <a:r>
              <a:rPr lang="en-SG" dirty="0">
                <a:solidFill>
                  <a:schemeClr val="tx1"/>
                </a:solidFill>
                <a:sym typeface="Symbol" panose="05050102010706020507" pitchFamily="18" charset="2"/>
              </a:rPr>
              <a:t> transformation is </a:t>
            </a:r>
            <a:r>
              <a:rPr lang="en-SG" dirty="0" err="1">
                <a:solidFill>
                  <a:schemeClr val="tx1"/>
                </a:solidFill>
                <a:latin typeface="Consolas" panose="020B0609020204030204" pitchFamily="49" charset="0"/>
                <a:sym typeface="Symbol" panose="05050102010706020507" pitchFamily="18" charset="2"/>
              </a:rPr>
              <a:t>pnorm</a:t>
            </a:r>
            <a:endParaRPr lang="en-SG" dirty="0">
              <a:solidFill>
                <a:schemeClr val="tx1"/>
              </a:solidFill>
              <a:latin typeface="Consolas" panose="020B0609020204030204" pitchFamily="49" charset="0"/>
              <a:sym typeface="Symbol" panose="05050102010706020507" pitchFamily="18" charset="2"/>
            </a:endParaRPr>
          </a:p>
          <a:p>
            <a:pPr marL="342900" indent="-342900">
              <a:buFont typeface="Arial" panose="020B0604020202020204" pitchFamily="34" charset="0"/>
              <a:buChar char="•"/>
            </a:pPr>
            <a:r>
              <a:rPr lang="en-SG" dirty="0">
                <a:solidFill>
                  <a:schemeClr val="tx1"/>
                </a:solidFill>
                <a:sym typeface="Symbol" panose="05050102010706020507" pitchFamily="18" charset="2"/>
              </a:rPr>
              <a:t>In Stan, the equivalent is </a:t>
            </a:r>
            <a:r>
              <a:rPr lang="en-SG" dirty="0" err="1">
                <a:solidFill>
                  <a:schemeClr val="tx1"/>
                </a:solidFill>
                <a:latin typeface="Consolas" panose="020B0609020204030204" pitchFamily="49" charset="0"/>
                <a:sym typeface="Symbol" panose="05050102010706020507" pitchFamily="18" charset="2"/>
              </a:rPr>
              <a:t>Phi_approx</a:t>
            </a:r>
            <a:endParaRPr lang="en-SG" dirty="0">
              <a:solidFill>
                <a:schemeClr val="tx1"/>
              </a:solidFill>
              <a:latin typeface="Consolas" panose="020B0609020204030204" pitchFamily="49" charset="0"/>
            </a:endParaRPr>
          </a:p>
        </p:txBody>
      </p:sp>
    </p:spTree>
    <p:extLst>
      <p:ext uri="{BB962C8B-B14F-4D97-AF65-F5344CB8AC3E}">
        <p14:creationId xmlns:p14="http://schemas.microsoft.com/office/powerpoint/2010/main" val="55707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28</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7"/>
            <a:ext cx="11043633" cy="47989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dirty="0">
                <a:solidFill>
                  <a:schemeClr val="tx1"/>
                </a:solidFill>
              </a:rPr>
              <a:t>Exploring the parameter space</a:t>
            </a:r>
          </a:p>
          <a:p>
            <a:pPr algn="ctr"/>
            <a:endParaRPr lang="en-SG" dirty="0">
              <a:solidFill>
                <a:schemeClr val="tx1"/>
              </a:solidFill>
            </a:endParaRPr>
          </a:p>
          <a:p>
            <a:pPr algn="ctr"/>
            <a:r>
              <a:rPr lang="en-SG" dirty="0">
                <a:solidFill>
                  <a:schemeClr val="tx1"/>
                </a:solidFill>
              </a:rPr>
              <a:t>The particle learns more about the true distribution each time it samples</a:t>
            </a:r>
          </a:p>
        </p:txBody>
      </p:sp>
    </p:spTree>
    <p:extLst>
      <p:ext uri="{BB962C8B-B14F-4D97-AF65-F5344CB8AC3E}">
        <p14:creationId xmlns:p14="http://schemas.microsoft.com/office/powerpoint/2010/main" val="4045568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29</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8528582"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6"/>
            <a:ext cx="11043633" cy="12901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dirty="0">
                <a:solidFill>
                  <a:schemeClr val="tx1"/>
                </a:solidFill>
              </a:rPr>
              <a:t>To set up the sampling process, we need to specify the:</a:t>
            </a:r>
          </a:p>
          <a:p>
            <a:pPr algn="ctr"/>
            <a:r>
              <a:rPr lang="en-SG" dirty="0">
                <a:solidFill>
                  <a:schemeClr val="tx1"/>
                </a:solidFill>
              </a:rPr>
              <a:t>Number of “warmup” iterations</a:t>
            </a:r>
          </a:p>
          <a:p>
            <a:pPr algn="ctr"/>
            <a:r>
              <a:rPr lang="en-SG" dirty="0">
                <a:solidFill>
                  <a:schemeClr val="tx1"/>
                </a:solidFill>
              </a:rPr>
              <a:t>Number of sampling iterations</a:t>
            </a:r>
          </a:p>
        </p:txBody>
      </p:sp>
    </p:spTree>
    <p:extLst>
      <p:ext uri="{BB962C8B-B14F-4D97-AF65-F5344CB8AC3E}">
        <p14:creationId xmlns:p14="http://schemas.microsoft.com/office/powerpoint/2010/main" val="63809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52558-D9DD-8C17-A535-E0986B6C0B75}"/>
              </a:ext>
            </a:extLst>
          </p:cNvPr>
          <p:cNvSpPr>
            <a:spLocks noGrp="1"/>
          </p:cNvSpPr>
          <p:nvPr>
            <p:ph type="body" sz="quarter" idx="13"/>
          </p:nvPr>
        </p:nvSpPr>
        <p:spPr/>
        <p:txBody>
          <a:bodyPr/>
          <a:lstStyle/>
          <a:p>
            <a:r>
              <a:rPr lang="en-SG" dirty="0"/>
              <a:t>Content breakdown</a:t>
            </a:r>
          </a:p>
        </p:txBody>
      </p:sp>
      <p:sp>
        <p:nvSpPr>
          <p:cNvPr id="8" name="Text Placeholder 7">
            <a:extLst>
              <a:ext uri="{FF2B5EF4-FFF2-40B4-BE49-F238E27FC236}">
                <a16:creationId xmlns:a16="http://schemas.microsoft.com/office/drawing/2014/main" id="{18F14138-8D52-FCF6-3C08-68780CAA2A39}"/>
              </a:ext>
            </a:extLst>
          </p:cNvPr>
          <p:cNvSpPr>
            <a:spLocks noGrp="1"/>
          </p:cNvSpPr>
          <p:nvPr>
            <p:ph type="body" sz="quarter" idx="19"/>
          </p:nvPr>
        </p:nvSpPr>
        <p:spPr>
          <a:xfrm>
            <a:off x="306060" y="1204091"/>
            <a:ext cx="8593241" cy="5280421"/>
          </a:xfrm>
        </p:spPr>
        <p:txBody>
          <a:bodyPr/>
          <a:lstStyle/>
          <a:p>
            <a:pPr marL="0" indent="0">
              <a:buNone/>
            </a:pPr>
            <a:r>
              <a:rPr lang="en-SG" sz="1400" dirty="0"/>
              <a:t>Tutorial 1 </a:t>
            </a:r>
          </a:p>
          <a:p>
            <a:pPr marL="0" indent="0">
              <a:buNone/>
            </a:pPr>
            <a:r>
              <a:rPr lang="en-SG" b="1" dirty="0"/>
              <a:t>The Rescorla-Wagner (Q-Learning) model</a:t>
            </a:r>
          </a:p>
          <a:p>
            <a:pPr marL="0" indent="0">
              <a:buNone/>
            </a:pPr>
            <a:endParaRPr lang="en-SG" dirty="0"/>
          </a:p>
          <a:p>
            <a:pPr marL="0" indent="0">
              <a:buNone/>
            </a:pPr>
            <a:r>
              <a:rPr lang="en-SG" sz="1400" dirty="0"/>
              <a:t>Tutorial 2 </a:t>
            </a:r>
          </a:p>
          <a:p>
            <a:pPr marL="0" indent="0">
              <a:buNone/>
            </a:pPr>
            <a:r>
              <a:rPr lang="en-SG" b="1" dirty="0"/>
              <a:t>Hamiltonian Monte Carlo with </a:t>
            </a:r>
            <a:r>
              <a:rPr lang="en-SG" b="1" i="1" dirty="0" err="1"/>
              <a:t>cmdstanr</a:t>
            </a:r>
            <a:endParaRPr lang="en-SG" b="1" i="1" dirty="0"/>
          </a:p>
          <a:p>
            <a:pPr marL="0" indent="0">
              <a:buNone/>
            </a:pPr>
            <a:endParaRPr lang="en-SG" dirty="0"/>
          </a:p>
          <a:p>
            <a:pPr marL="0" indent="0">
              <a:buNone/>
            </a:pPr>
            <a:r>
              <a:rPr lang="en-SG" sz="1400" dirty="0"/>
              <a:t>Tutorial 3 </a:t>
            </a:r>
          </a:p>
          <a:p>
            <a:pPr marL="0" indent="0">
              <a:buNone/>
            </a:pPr>
            <a:r>
              <a:rPr lang="en-SG" b="1" dirty="0"/>
              <a:t>Extracting and interpreting parameters, and introducing offset parameters into your model</a:t>
            </a:r>
          </a:p>
          <a:p>
            <a:pPr marL="0" indent="0">
              <a:buNone/>
            </a:pPr>
            <a:endParaRPr lang="en-SG" dirty="0"/>
          </a:p>
          <a:p>
            <a:pPr marL="0" indent="0">
              <a:buNone/>
            </a:pPr>
            <a:r>
              <a:rPr lang="en-SG" sz="1400" dirty="0"/>
              <a:t>Tutorial 4 </a:t>
            </a:r>
          </a:p>
          <a:p>
            <a:pPr marL="0" indent="0">
              <a:buNone/>
            </a:pPr>
            <a:r>
              <a:rPr lang="en-SG" b="1" dirty="0"/>
              <a:t>Good practices for computational modelling: Data simulation, parameter recovery and model comparisons</a:t>
            </a:r>
          </a:p>
        </p:txBody>
      </p:sp>
      <p:sp>
        <p:nvSpPr>
          <p:cNvPr id="2" name="Slide Number Placeholder 1">
            <a:extLst>
              <a:ext uri="{FF2B5EF4-FFF2-40B4-BE49-F238E27FC236}">
                <a16:creationId xmlns:a16="http://schemas.microsoft.com/office/drawing/2014/main" id="{DA093C9B-640F-464C-BC1B-F31E6E07F494}"/>
              </a:ext>
            </a:extLst>
          </p:cNvPr>
          <p:cNvSpPr>
            <a:spLocks noGrp="1"/>
          </p:cNvSpPr>
          <p:nvPr>
            <p:ph type="sldNum" sz="quarter" idx="20"/>
          </p:nvPr>
        </p:nvSpPr>
        <p:spPr/>
        <p:txBody>
          <a:bodyPr/>
          <a:lstStyle/>
          <a:p>
            <a:fld id="{9DCA2AE0-AC67-4293-AD17-2D96805A8B45}" type="slidenum">
              <a:rPr lang="en-SG" smtClean="0"/>
              <a:pPr/>
              <a:t>3</a:t>
            </a:fld>
            <a:endParaRPr lang="en-SG"/>
          </a:p>
        </p:txBody>
      </p:sp>
    </p:spTree>
    <p:extLst>
      <p:ext uri="{BB962C8B-B14F-4D97-AF65-F5344CB8AC3E}">
        <p14:creationId xmlns:p14="http://schemas.microsoft.com/office/powerpoint/2010/main" val="3746104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30</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8528582"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6"/>
            <a:ext cx="11043633" cy="12901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dirty="0">
                <a:solidFill>
                  <a:schemeClr val="tx1"/>
                </a:solidFill>
              </a:rPr>
              <a:t>We need warmup iterations to give time for the computer to </a:t>
            </a:r>
            <a:r>
              <a:rPr lang="en-SG" b="1" i="1" dirty="0">
                <a:solidFill>
                  <a:schemeClr val="tx1"/>
                </a:solidFill>
              </a:rPr>
              <a:t>learn</a:t>
            </a:r>
            <a:r>
              <a:rPr lang="en-SG" dirty="0">
                <a:solidFill>
                  <a:schemeClr val="tx1"/>
                </a:solidFill>
              </a:rPr>
              <a:t>.</a:t>
            </a:r>
          </a:p>
          <a:p>
            <a:pPr algn="ctr"/>
            <a:r>
              <a:rPr lang="en-SG" dirty="0">
                <a:solidFill>
                  <a:schemeClr val="tx1"/>
                </a:solidFill>
              </a:rPr>
              <a:t>This is just like administering a cognitive task and including a </a:t>
            </a:r>
            <a:r>
              <a:rPr lang="en-SG" b="1" i="1" dirty="0">
                <a:solidFill>
                  <a:schemeClr val="tx1"/>
                </a:solidFill>
              </a:rPr>
              <a:t>practice phase</a:t>
            </a:r>
            <a:r>
              <a:rPr lang="en-SG" b="1" dirty="0">
                <a:solidFill>
                  <a:schemeClr val="tx1"/>
                </a:solidFill>
              </a:rPr>
              <a:t>.</a:t>
            </a:r>
            <a:endParaRPr lang="en-SG" dirty="0">
              <a:solidFill>
                <a:schemeClr val="tx1"/>
              </a:solidFill>
            </a:endParaRPr>
          </a:p>
        </p:txBody>
      </p:sp>
    </p:spTree>
    <p:extLst>
      <p:ext uri="{BB962C8B-B14F-4D97-AF65-F5344CB8AC3E}">
        <p14:creationId xmlns:p14="http://schemas.microsoft.com/office/powerpoint/2010/main" val="1862811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31</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8528582"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Hamiltonian Monte Carlo</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6"/>
            <a:ext cx="11043633" cy="12901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dirty="0">
                <a:solidFill>
                  <a:schemeClr val="tx1"/>
                </a:solidFill>
              </a:rPr>
              <a:t>When we extract parameters from model outputs, we are not extracting </a:t>
            </a:r>
            <a:r>
              <a:rPr lang="en-SG" b="1" i="1" dirty="0">
                <a:solidFill>
                  <a:schemeClr val="tx1"/>
                </a:solidFill>
              </a:rPr>
              <a:t>one </a:t>
            </a:r>
            <a:r>
              <a:rPr lang="en-SG" dirty="0">
                <a:solidFill>
                  <a:schemeClr val="tx1"/>
                </a:solidFill>
              </a:rPr>
              <a:t>single value per parameter.</a:t>
            </a:r>
          </a:p>
          <a:p>
            <a:pPr algn="ctr"/>
            <a:r>
              <a:rPr lang="en-SG" dirty="0">
                <a:solidFill>
                  <a:schemeClr val="tx1"/>
                </a:solidFill>
              </a:rPr>
              <a:t>We are in fact extracting </a:t>
            </a:r>
            <a:r>
              <a:rPr lang="en-SG" b="1" i="1" dirty="0">
                <a:solidFill>
                  <a:schemeClr val="tx1"/>
                </a:solidFill>
              </a:rPr>
              <a:t>all</a:t>
            </a:r>
            <a:r>
              <a:rPr lang="en-SG" dirty="0">
                <a:solidFill>
                  <a:schemeClr val="tx1"/>
                </a:solidFill>
              </a:rPr>
              <a:t> the sampled values over </a:t>
            </a:r>
            <a:r>
              <a:rPr lang="en-SG" i="1" dirty="0">
                <a:solidFill>
                  <a:schemeClr val="tx1"/>
                </a:solidFill>
              </a:rPr>
              <a:t>X</a:t>
            </a:r>
            <a:r>
              <a:rPr lang="en-SG" dirty="0">
                <a:solidFill>
                  <a:schemeClr val="tx1"/>
                </a:solidFill>
              </a:rPr>
              <a:t> number of iterations, and then using their median as the aggregate value of that parameter.</a:t>
            </a:r>
          </a:p>
        </p:txBody>
      </p:sp>
    </p:spTree>
    <p:extLst>
      <p:ext uri="{BB962C8B-B14F-4D97-AF65-F5344CB8AC3E}">
        <p14:creationId xmlns:p14="http://schemas.microsoft.com/office/powerpoint/2010/main" val="3206219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32</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8528582"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Priors affect how well your model converges</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6"/>
            <a:ext cx="11043633" cy="12901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dirty="0">
                <a:solidFill>
                  <a:schemeClr val="tx1"/>
                </a:solidFill>
              </a:rPr>
              <a:t>When a “particle” wanders too far off its initial value and target distribution, this results in a</a:t>
            </a:r>
          </a:p>
          <a:p>
            <a:pPr algn="ctr"/>
            <a:r>
              <a:rPr lang="en-SG" dirty="0">
                <a:solidFill>
                  <a:schemeClr val="tx1"/>
                </a:solidFill>
              </a:rPr>
              <a:t> </a:t>
            </a:r>
            <a:r>
              <a:rPr lang="en-SG" b="1" dirty="0">
                <a:solidFill>
                  <a:schemeClr val="tx1"/>
                </a:solidFill>
              </a:rPr>
              <a:t>divergent transition</a:t>
            </a:r>
            <a:r>
              <a:rPr lang="en-SG" dirty="0">
                <a:solidFill>
                  <a:schemeClr val="tx1"/>
                </a:solidFill>
              </a:rPr>
              <a:t>.</a:t>
            </a:r>
          </a:p>
          <a:p>
            <a:pPr algn="ctr"/>
            <a:endParaRPr lang="en-SG" dirty="0">
              <a:solidFill>
                <a:schemeClr val="tx1"/>
              </a:solidFill>
            </a:endParaRPr>
          </a:p>
        </p:txBody>
      </p:sp>
    </p:spTree>
    <p:extLst>
      <p:ext uri="{BB962C8B-B14F-4D97-AF65-F5344CB8AC3E}">
        <p14:creationId xmlns:p14="http://schemas.microsoft.com/office/powerpoint/2010/main" val="539918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33</a:t>
            </a:fld>
            <a:endParaRPr lang="en-SG" dirty="0"/>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8528582"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Priors affect how well your model converges</a:t>
            </a:r>
          </a:p>
        </p:txBody>
      </p:sp>
      <p:pic>
        <p:nvPicPr>
          <p:cNvPr id="1026" name="Picture 2">
            <a:extLst>
              <a:ext uri="{FF2B5EF4-FFF2-40B4-BE49-F238E27FC236}">
                <a16:creationId xmlns:a16="http://schemas.microsoft.com/office/drawing/2014/main" id="{4C82C4A9-F231-E899-EC8C-C1DE7A4B6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8872"/>
            <a:ext cx="52197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FBE3FAAC-BA35-75B4-8CBE-B7DD64D16D9D}"/>
              </a:ext>
            </a:extLst>
          </p:cNvPr>
          <p:cNvSpPr txBox="1">
            <a:spLocks/>
          </p:cNvSpPr>
          <p:nvPr/>
        </p:nvSpPr>
        <p:spPr>
          <a:xfrm>
            <a:off x="574183" y="4634156"/>
            <a:ext cx="11043633" cy="129012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b="1" dirty="0">
                <a:solidFill>
                  <a:schemeClr val="tx1"/>
                </a:solidFill>
              </a:rPr>
              <a:t>Divergence </a:t>
            </a:r>
            <a:r>
              <a:rPr lang="en-SG" dirty="0">
                <a:solidFill>
                  <a:schemeClr val="tx1"/>
                </a:solidFill>
              </a:rPr>
              <a:t>can also be (</a:t>
            </a:r>
            <a:r>
              <a:rPr lang="en-SG" i="1" dirty="0">
                <a:solidFill>
                  <a:schemeClr val="tx1"/>
                </a:solidFill>
              </a:rPr>
              <a:t>and even more commonly</a:t>
            </a:r>
            <a:r>
              <a:rPr lang="en-SG" dirty="0">
                <a:solidFill>
                  <a:schemeClr val="tx1"/>
                </a:solidFill>
              </a:rPr>
              <a:t>) caused by </a:t>
            </a:r>
            <a:r>
              <a:rPr lang="en-SG" b="1" dirty="0">
                <a:solidFill>
                  <a:schemeClr val="tx1"/>
                </a:solidFill>
              </a:rPr>
              <a:t>coding errors</a:t>
            </a:r>
            <a:r>
              <a:rPr lang="en-SG" dirty="0">
                <a:solidFill>
                  <a:schemeClr val="tx1"/>
                </a:solidFill>
              </a:rPr>
              <a:t>, e.g.,:</a:t>
            </a:r>
          </a:p>
          <a:p>
            <a:pPr algn="ctr"/>
            <a:r>
              <a:rPr lang="en-SG" dirty="0">
                <a:solidFill>
                  <a:schemeClr val="tx1"/>
                </a:solidFill>
              </a:rPr>
              <a:t>Having the wrong mathematical operator</a:t>
            </a:r>
          </a:p>
          <a:p>
            <a:pPr algn="ctr"/>
            <a:r>
              <a:rPr lang="en-SG" dirty="0">
                <a:solidFill>
                  <a:schemeClr val="tx1"/>
                </a:solidFill>
              </a:rPr>
              <a:t>Forgetting to transform/constrain your parameters when they should be transformed/constrained</a:t>
            </a:r>
          </a:p>
        </p:txBody>
      </p:sp>
    </p:spTree>
    <p:extLst>
      <p:ext uri="{BB962C8B-B14F-4D97-AF65-F5344CB8AC3E}">
        <p14:creationId xmlns:p14="http://schemas.microsoft.com/office/powerpoint/2010/main" val="376135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34</a:t>
            </a:fld>
            <a:endParaRPr lang="en-SG" dirty="0"/>
          </a:p>
        </p:txBody>
      </p:sp>
      <p:sp>
        <p:nvSpPr>
          <p:cNvPr id="4" name="Text Placeholder 3">
            <a:extLst>
              <a:ext uri="{FF2B5EF4-FFF2-40B4-BE49-F238E27FC236}">
                <a16:creationId xmlns:a16="http://schemas.microsoft.com/office/drawing/2014/main" id="{93F5C266-3FA0-CF90-708F-36C627761EE2}"/>
              </a:ext>
            </a:extLst>
          </p:cNvPr>
          <p:cNvSpPr>
            <a:spLocks noGrp="1"/>
          </p:cNvSpPr>
          <p:nvPr>
            <p:ph type="body" sz="quarter" idx="4294967295"/>
          </p:nvPr>
        </p:nvSpPr>
        <p:spPr>
          <a:xfrm>
            <a:off x="296215" y="1487689"/>
            <a:ext cx="6059510" cy="401638"/>
          </a:xfrm>
          <a:prstGeom prst="rect">
            <a:avLst/>
          </a:prstGeom>
        </p:spPr>
        <p:txBody>
          <a:bodyPr/>
          <a:lstStyle/>
          <a:p>
            <a:r>
              <a:rPr lang="en-SG" dirty="0">
                <a:solidFill>
                  <a:schemeClr val="tx1"/>
                </a:solidFill>
              </a:rPr>
              <a:t>What is Stan?</a:t>
            </a:r>
          </a:p>
        </p:txBody>
      </p:sp>
      <p:pic>
        <p:nvPicPr>
          <p:cNvPr id="10" name="Picture 9">
            <a:extLst>
              <a:ext uri="{FF2B5EF4-FFF2-40B4-BE49-F238E27FC236}">
                <a16:creationId xmlns:a16="http://schemas.microsoft.com/office/drawing/2014/main" id="{7838C3CB-447A-84E8-CD9D-21F35239DBA0}"/>
              </a:ext>
            </a:extLst>
          </p:cNvPr>
          <p:cNvPicPr>
            <a:picLocks noChangeAspect="1"/>
          </p:cNvPicPr>
          <p:nvPr/>
        </p:nvPicPr>
        <p:blipFill rotWithShape="1">
          <a:blip r:embed="rId2"/>
          <a:srcRect b="18596"/>
          <a:stretch/>
        </p:blipFill>
        <p:spPr>
          <a:xfrm>
            <a:off x="6832242" y="425362"/>
            <a:ext cx="4585570" cy="2124655"/>
          </a:xfrm>
          <a:prstGeom prst="rect">
            <a:avLst/>
          </a:prstGeom>
        </p:spPr>
      </p:pic>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Stan models and </a:t>
            </a:r>
            <a:r>
              <a:rPr lang="en-SG" sz="4000" dirty="0" err="1">
                <a:solidFill>
                  <a:schemeClr val="tx1"/>
                </a:solidFill>
              </a:rPr>
              <a:t>cmdstanr</a:t>
            </a:r>
            <a:endParaRPr lang="en-SG" sz="4000" dirty="0">
              <a:solidFill>
                <a:schemeClr val="tx1"/>
              </a:solidFill>
            </a:endParaRPr>
          </a:p>
        </p:txBody>
      </p:sp>
      <p:sp>
        <p:nvSpPr>
          <p:cNvPr id="12" name="Text Placeholder 3">
            <a:extLst>
              <a:ext uri="{FF2B5EF4-FFF2-40B4-BE49-F238E27FC236}">
                <a16:creationId xmlns:a16="http://schemas.microsoft.com/office/drawing/2014/main" id="{6AF23C4A-BB51-FE84-F716-8CD8FD4CD6F5}"/>
              </a:ext>
            </a:extLst>
          </p:cNvPr>
          <p:cNvSpPr txBox="1">
            <a:spLocks/>
          </p:cNvSpPr>
          <p:nvPr/>
        </p:nvSpPr>
        <p:spPr>
          <a:xfrm>
            <a:off x="296215" y="2125193"/>
            <a:ext cx="6059510" cy="401638"/>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A platform for </a:t>
            </a:r>
            <a:r>
              <a:rPr lang="en-SG" b="1" dirty="0">
                <a:solidFill>
                  <a:schemeClr val="tx1"/>
                </a:solidFill>
              </a:rPr>
              <a:t>high-performance statistical computation</a:t>
            </a:r>
            <a:endParaRPr lang="en-SG" dirty="0">
              <a:solidFill>
                <a:schemeClr val="tx1"/>
              </a:solidFill>
            </a:endParaRPr>
          </a:p>
        </p:txBody>
      </p:sp>
      <p:sp>
        <p:nvSpPr>
          <p:cNvPr id="13" name="Text Placeholder 3">
            <a:extLst>
              <a:ext uri="{FF2B5EF4-FFF2-40B4-BE49-F238E27FC236}">
                <a16:creationId xmlns:a16="http://schemas.microsoft.com/office/drawing/2014/main" id="{31DF9C1A-B5FD-3659-82B1-170D8A68D370}"/>
              </a:ext>
            </a:extLst>
          </p:cNvPr>
          <p:cNvSpPr txBox="1">
            <a:spLocks/>
          </p:cNvSpPr>
          <p:nvPr/>
        </p:nvSpPr>
        <p:spPr>
          <a:xfrm>
            <a:off x="296215" y="3142244"/>
            <a:ext cx="9633396" cy="1102989"/>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Stan code itself is a derivative of C++, a compiled language. Hence, any Stan script you write will need to be compiled into a .exe file before it can be executed.</a:t>
            </a:r>
          </a:p>
        </p:txBody>
      </p:sp>
      <p:sp>
        <p:nvSpPr>
          <p:cNvPr id="14" name="Text Placeholder 3">
            <a:extLst>
              <a:ext uri="{FF2B5EF4-FFF2-40B4-BE49-F238E27FC236}">
                <a16:creationId xmlns:a16="http://schemas.microsoft.com/office/drawing/2014/main" id="{A9EF8D57-A4B4-8803-7CA8-B8BFDCDB1EB0}"/>
              </a:ext>
            </a:extLst>
          </p:cNvPr>
          <p:cNvSpPr txBox="1">
            <a:spLocks/>
          </p:cNvSpPr>
          <p:nvPr/>
        </p:nvSpPr>
        <p:spPr>
          <a:xfrm>
            <a:off x="296214" y="5325583"/>
            <a:ext cx="11121597" cy="1102989"/>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The </a:t>
            </a:r>
            <a:r>
              <a:rPr lang="en-SG" dirty="0" err="1">
                <a:solidFill>
                  <a:schemeClr val="tx1"/>
                </a:solidFill>
                <a:latin typeface="Consolas" panose="020B0609020204030204" pitchFamily="49" charset="0"/>
              </a:rPr>
              <a:t>cmdstanr</a:t>
            </a:r>
            <a:r>
              <a:rPr lang="en-SG" dirty="0">
                <a:solidFill>
                  <a:schemeClr val="tx1"/>
                </a:solidFill>
              </a:rPr>
              <a:t> package is the method by which R </a:t>
            </a:r>
            <a:r>
              <a:rPr lang="en-SG" i="1" dirty="0">
                <a:solidFill>
                  <a:schemeClr val="tx1"/>
                </a:solidFill>
              </a:rPr>
              <a:t>interfaces with</a:t>
            </a:r>
            <a:r>
              <a:rPr lang="en-SG" dirty="0">
                <a:solidFill>
                  <a:schemeClr val="tx1"/>
                </a:solidFill>
              </a:rPr>
              <a:t> Stan code. Through </a:t>
            </a:r>
            <a:r>
              <a:rPr lang="en-SG" dirty="0" err="1">
                <a:solidFill>
                  <a:schemeClr val="tx1"/>
                </a:solidFill>
                <a:latin typeface="Consolas" panose="020B0609020204030204" pitchFamily="49" charset="0"/>
              </a:rPr>
              <a:t>cmdstanr</a:t>
            </a:r>
            <a:r>
              <a:rPr lang="en-SG" dirty="0">
                <a:solidFill>
                  <a:schemeClr val="tx1"/>
                </a:solidFill>
              </a:rPr>
              <a:t> functions, you can compile scripts, fit models, and extract model outputs</a:t>
            </a:r>
          </a:p>
        </p:txBody>
      </p:sp>
      <p:sp>
        <p:nvSpPr>
          <p:cNvPr id="15" name="Text Placeholder 3">
            <a:extLst>
              <a:ext uri="{FF2B5EF4-FFF2-40B4-BE49-F238E27FC236}">
                <a16:creationId xmlns:a16="http://schemas.microsoft.com/office/drawing/2014/main" id="{7A3ABDE9-FEA9-66EE-EB83-41DA35EE9291}"/>
              </a:ext>
            </a:extLst>
          </p:cNvPr>
          <p:cNvSpPr txBox="1">
            <a:spLocks/>
          </p:cNvSpPr>
          <p:nvPr/>
        </p:nvSpPr>
        <p:spPr>
          <a:xfrm>
            <a:off x="296215" y="4273607"/>
            <a:ext cx="10464084" cy="1102989"/>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Stan itself interfaces with most of the top data analysis languages, including R, </a:t>
            </a:r>
            <a:r>
              <a:rPr lang="en-SG" dirty="0" err="1">
                <a:solidFill>
                  <a:schemeClr val="tx1"/>
                </a:solidFill>
              </a:rPr>
              <a:t>Matlab</a:t>
            </a:r>
            <a:r>
              <a:rPr lang="en-SG" dirty="0">
                <a:solidFill>
                  <a:schemeClr val="tx1"/>
                </a:solidFill>
              </a:rPr>
              <a:t>, Python…</a:t>
            </a:r>
          </a:p>
        </p:txBody>
      </p:sp>
      <p:pic>
        <p:nvPicPr>
          <p:cNvPr id="3" name="Picture 2">
            <a:extLst>
              <a:ext uri="{FF2B5EF4-FFF2-40B4-BE49-F238E27FC236}">
                <a16:creationId xmlns:a16="http://schemas.microsoft.com/office/drawing/2014/main" id="{25CF3F0E-B44C-8407-396B-ADD9FDF6941F}"/>
              </a:ext>
            </a:extLst>
          </p:cNvPr>
          <p:cNvPicPr>
            <a:picLocks noChangeAspect="1"/>
          </p:cNvPicPr>
          <p:nvPr/>
        </p:nvPicPr>
        <p:blipFill>
          <a:blip r:embed="rId3"/>
          <a:stretch>
            <a:fillRect/>
          </a:stretch>
        </p:blipFill>
        <p:spPr>
          <a:xfrm>
            <a:off x="5112913" y="2147769"/>
            <a:ext cx="752580" cy="600159"/>
          </a:xfrm>
          <a:prstGeom prst="rect">
            <a:avLst/>
          </a:prstGeom>
        </p:spPr>
      </p:pic>
    </p:spTree>
    <p:extLst>
      <p:ext uri="{BB962C8B-B14F-4D97-AF65-F5344CB8AC3E}">
        <p14:creationId xmlns:p14="http://schemas.microsoft.com/office/powerpoint/2010/main" val="172978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971A4AF-CD0C-033F-EEAD-07B7BF9104C6}"/>
              </a:ext>
            </a:extLst>
          </p:cNvPr>
          <p:cNvSpPr>
            <a:spLocks noGrp="1"/>
          </p:cNvSpPr>
          <p:nvPr>
            <p:ph type="sldNum" sz="quarter" idx="10"/>
          </p:nvPr>
        </p:nvSpPr>
        <p:spPr/>
        <p:txBody>
          <a:bodyPr/>
          <a:lstStyle/>
          <a:p>
            <a:fld id="{9DCA2AE0-AC67-4293-AD17-2D96805A8B45}" type="slidenum">
              <a:rPr lang="en-SG" smtClean="0"/>
              <a:pPr/>
              <a:t>35</a:t>
            </a:fld>
            <a:endParaRPr lang="en-SG" dirty="0"/>
          </a:p>
        </p:txBody>
      </p:sp>
      <p:sp>
        <p:nvSpPr>
          <p:cNvPr id="4" name="Text Placeholder 3">
            <a:extLst>
              <a:ext uri="{FF2B5EF4-FFF2-40B4-BE49-F238E27FC236}">
                <a16:creationId xmlns:a16="http://schemas.microsoft.com/office/drawing/2014/main" id="{93F5C266-3FA0-CF90-708F-36C627761EE2}"/>
              </a:ext>
            </a:extLst>
          </p:cNvPr>
          <p:cNvSpPr>
            <a:spLocks noGrp="1"/>
          </p:cNvSpPr>
          <p:nvPr>
            <p:ph type="body" sz="quarter" idx="4294967295"/>
          </p:nvPr>
        </p:nvSpPr>
        <p:spPr>
          <a:xfrm>
            <a:off x="296215" y="1487689"/>
            <a:ext cx="9813700" cy="401638"/>
          </a:xfrm>
          <a:prstGeom prst="rect">
            <a:avLst/>
          </a:prstGeom>
        </p:spPr>
        <p:txBody>
          <a:bodyPr/>
          <a:lstStyle/>
          <a:p>
            <a:r>
              <a:rPr lang="en-SG" dirty="0">
                <a:solidFill>
                  <a:schemeClr val="tx1"/>
                </a:solidFill>
              </a:rPr>
              <a:t>For the purposes of our tutorial, you don’t need to be proficient writing code in Stan.</a:t>
            </a:r>
          </a:p>
        </p:txBody>
      </p:sp>
      <p:sp>
        <p:nvSpPr>
          <p:cNvPr id="11" name="Text Placeholder 5">
            <a:extLst>
              <a:ext uri="{FF2B5EF4-FFF2-40B4-BE49-F238E27FC236}">
                <a16:creationId xmlns:a16="http://schemas.microsoft.com/office/drawing/2014/main" id="{B9DDB12B-EA2F-74A7-0F79-9AF947C7A8B9}"/>
              </a:ext>
            </a:extLst>
          </p:cNvPr>
          <p:cNvSpPr txBox="1">
            <a:spLocks/>
          </p:cNvSpPr>
          <p:nvPr/>
        </p:nvSpPr>
        <p:spPr>
          <a:xfrm>
            <a:off x="229052" y="340913"/>
            <a:ext cx="6377810"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dirty="0">
                <a:solidFill>
                  <a:schemeClr val="tx1"/>
                </a:solidFill>
              </a:rPr>
              <a:t>Stan models and </a:t>
            </a:r>
            <a:r>
              <a:rPr lang="en-SG" sz="4000" dirty="0" err="1">
                <a:solidFill>
                  <a:schemeClr val="tx1"/>
                </a:solidFill>
              </a:rPr>
              <a:t>cmdstanr</a:t>
            </a:r>
            <a:endParaRPr lang="en-SG" sz="4000" dirty="0">
              <a:solidFill>
                <a:schemeClr val="tx1"/>
              </a:solidFill>
            </a:endParaRPr>
          </a:p>
        </p:txBody>
      </p:sp>
      <p:sp>
        <p:nvSpPr>
          <p:cNvPr id="2" name="Text Placeholder 3">
            <a:extLst>
              <a:ext uri="{FF2B5EF4-FFF2-40B4-BE49-F238E27FC236}">
                <a16:creationId xmlns:a16="http://schemas.microsoft.com/office/drawing/2014/main" id="{D5604035-470B-48FE-83B0-CB3006571772}"/>
              </a:ext>
            </a:extLst>
          </p:cNvPr>
          <p:cNvSpPr txBox="1">
            <a:spLocks/>
          </p:cNvSpPr>
          <p:nvPr/>
        </p:nvSpPr>
        <p:spPr>
          <a:xfrm>
            <a:off x="296215" y="2324262"/>
            <a:ext cx="9813700" cy="379964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solidFill>
                  <a:schemeClr val="tx1"/>
                </a:solidFill>
              </a:rPr>
              <a:t>You will just need to understand enough to know</a:t>
            </a:r>
          </a:p>
          <a:p>
            <a:pPr marL="342900" indent="-342900">
              <a:buFont typeface="Arial" panose="020B0604020202020204" pitchFamily="34" charset="0"/>
              <a:buChar char="•"/>
            </a:pPr>
            <a:r>
              <a:rPr lang="en-SG" dirty="0">
                <a:solidFill>
                  <a:schemeClr val="tx1"/>
                </a:solidFill>
              </a:rPr>
              <a:t>Common errors in compiling your Stan script</a:t>
            </a:r>
          </a:p>
          <a:p>
            <a:pPr marL="342900" indent="-342900">
              <a:buFont typeface="Arial" panose="020B0604020202020204" pitchFamily="34" charset="0"/>
              <a:buChar char="•"/>
            </a:pPr>
            <a:r>
              <a:rPr lang="en-SG" dirty="0">
                <a:solidFill>
                  <a:schemeClr val="tx1"/>
                </a:solidFill>
              </a:rPr>
              <a:t>What each code section does</a:t>
            </a:r>
          </a:p>
          <a:p>
            <a:pPr marL="342900" indent="-342900">
              <a:buFont typeface="Arial" panose="020B0604020202020204" pitchFamily="34" charset="0"/>
              <a:buChar char="•"/>
            </a:pPr>
            <a:r>
              <a:rPr lang="en-SG" dirty="0">
                <a:solidFill>
                  <a:schemeClr val="tx1"/>
                </a:solidFill>
              </a:rPr>
              <a:t>How to tweak parameters on your own</a:t>
            </a:r>
          </a:p>
          <a:p>
            <a:pPr marL="342900" indent="-342900">
              <a:buFont typeface="Arial" panose="020B0604020202020204" pitchFamily="34" charset="0"/>
              <a:buChar char="•"/>
            </a:pPr>
            <a:r>
              <a:rPr lang="en-SG" dirty="0">
                <a:solidFill>
                  <a:schemeClr val="tx1"/>
                </a:solidFill>
              </a:rPr>
              <a:t>How to spot when your model has divergence issues</a:t>
            </a:r>
          </a:p>
          <a:p>
            <a:endParaRPr lang="en-SG" dirty="0">
              <a:solidFill>
                <a:schemeClr val="tx1"/>
              </a:solidFill>
            </a:endParaRPr>
          </a:p>
          <a:p>
            <a:endParaRPr lang="en-SG" dirty="0">
              <a:solidFill>
                <a:schemeClr val="tx1"/>
              </a:solidFill>
            </a:endParaRPr>
          </a:p>
          <a:p>
            <a:r>
              <a:rPr lang="en-SG" dirty="0">
                <a:solidFill>
                  <a:schemeClr val="tx1"/>
                </a:solidFill>
              </a:rPr>
              <a:t>Feel free to consult on more complex issues.</a:t>
            </a:r>
          </a:p>
        </p:txBody>
      </p:sp>
    </p:spTree>
    <p:extLst>
      <p:ext uri="{BB962C8B-B14F-4D97-AF65-F5344CB8AC3E}">
        <p14:creationId xmlns:p14="http://schemas.microsoft.com/office/powerpoint/2010/main" val="336073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00F8B7-FC8E-F031-8E61-1EB58E7DC659}"/>
              </a:ext>
            </a:extLst>
          </p:cNvPr>
          <p:cNvSpPr>
            <a:spLocks noGrp="1"/>
          </p:cNvSpPr>
          <p:nvPr>
            <p:ph type="body" sz="quarter" idx="13"/>
          </p:nvPr>
        </p:nvSpPr>
        <p:spPr/>
        <p:txBody>
          <a:bodyPr/>
          <a:lstStyle/>
          <a:p>
            <a:r>
              <a:rPr lang="en-SG" dirty="0"/>
              <a:t>Cognitive Models</a:t>
            </a:r>
          </a:p>
        </p:txBody>
      </p:sp>
      <p:sp>
        <p:nvSpPr>
          <p:cNvPr id="6" name="Text Placeholder 5">
            <a:extLst>
              <a:ext uri="{FF2B5EF4-FFF2-40B4-BE49-F238E27FC236}">
                <a16:creationId xmlns:a16="http://schemas.microsoft.com/office/drawing/2014/main" id="{200B7759-B1B3-63E4-BB85-52AAC193FC36}"/>
              </a:ext>
            </a:extLst>
          </p:cNvPr>
          <p:cNvSpPr>
            <a:spLocks noGrp="1"/>
          </p:cNvSpPr>
          <p:nvPr>
            <p:ph type="body" sz="quarter" idx="19"/>
          </p:nvPr>
        </p:nvSpPr>
        <p:spPr>
          <a:xfrm>
            <a:off x="2908159" y="1242727"/>
            <a:ext cx="8927526" cy="4275870"/>
          </a:xfrm>
        </p:spPr>
        <p:txBody>
          <a:bodyPr/>
          <a:lstStyle/>
          <a:p>
            <a:r>
              <a:rPr lang="en-SG" dirty="0"/>
              <a:t>A model that describes how an individual performs a task (e.g., problem-solving, decision-making) or engages in a particular cognitive process. They are typically based upon psychological theory, e.g.,:</a:t>
            </a:r>
          </a:p>
          <a:p>
            <a:pPr lvl="1"/>
            <a:r>
              <a:rPr lang="en-SG" dirty="0"/>
              <a:t>Prospect theory</a:t>
            </a:r>
          </a:p>
          <a:p>
            <a:pPr lvl="1"/>
            <a:r>
              <a:rPr lang="en-SG" b="1" dirty="0"/>
              <a:t>Reinforcement Learning</a:t>
            </a:r>
          </a:p>
          <a:p>
            <a:pPr lvl="1"/>
            <a:r>
              <a:rPr lang="en-SG" dirty="0"/>
              <a:t>Bayesian inference</a:t>
            </a:r>
          </a:p>
          <a:p>
            <a:pPr lvl="1"/>
            <a:r>
              <a:rPr lang="en-SG" dirty="0"/>
              <a:t>Component process of working memory</a:t>
            </a:r>
          </a:p>
          <a:p>
            <a:pPr lvl="1"/>
            <a:r>
              <a:rPr lang="en-SG" dirty="0"/>
              <a:t>Expectancy theory</a:t>
            </a:r>
          </a:p>
          <a:p>
            <a:r>
              <a:rPr lang="en-SG" dirty="0"/>
              <a:t>“Traditional” models that simply regress the dependent measure on an assortment of experimental variables (e.g., questionnaire score, age, sex…) tell us very little about what goes on within </a:t>
            </a:r>
            <a:r>
              <a:rPr lang="en-SG" i="1" dirty="0"/>
              <a:t>cognition</a:t>
            </a:r>
            <a:r>
              <a:rPr lang="en-SG" dirty="0"/>
              <a:t>. These are essentially </a:t>
            </a:r>
            <a:r>
              <a:rPr lang="en-SG" b="1" dirty="0"/>
              <a:t>“black box” models</a:t>
            </a:r>
            <a:r>
              <a:rPr lang="en-SG" dirty="0"/>
              <a:t>.</a:t>
            </a:r>
          </a:p>
          <a:p>
            <a:r>
              <a:rPr lang="en-SG" dirty="0"/>
              <a:t>We use </a:t>
            </a:r>
            <a:r>
              <a:rPr lang="en-SG" b="1" dirty="0"/>
              <a:t>cognitive models </a:t>
            </a:r>
            <a:r>
              <a:rPr lang="en-SG" dirty="0"/>
              <a:t>because </a:t>
            </a:r>
            <a:r>
              <a:rPr lang="en-SG" b="1" dirty="0"/>
              <a:t>they allow us to disentangle latent cognitive mechanisms</a:t>
            </a:r>
            <a:r>
              <a:rPr lang="en-SG" dirty="0"/>
              <a:t>, and hence make inferences about them.</a:t>
            </a:r>
          </a:p>
          <a:p>
            <a:endParaRPr lang="en-SG" dirty="0"/>
          </a:p>
        </p:txBody>
      </p:sp>
      <p:sp>
        <p:nvSpPr>
          <p:cNvPr id="8" name="Slide Number Placeholder 7">
            <a:extLst>
              <a:ext uri="{FF2B5EF4-FFF2-40B4-BE49-F238E27FC236}">
                <a16:creationId xmlns:a16="http://schemas.microsoft.com/office/drawing/2014/main" id="{09103311-89BD-D2A5-D9E8-2F342EEB0027}"/>
              </a:ext>
            </a:extLst>
          </p:cNvPr>
          <p:cNvSpPr>
            <a:spLocks noGrp="1"/>
          </p:cNvSpPr>
          <p:nvPr>
            <p:ph type="sldNum" sz="quarter" idx="20"/>
          </p:nvPr>
        </p:nvSpPr>
        <p:spPr/>
        <p:txBody>
          <a:bodyPr/>
          <a:lstStyle/>
          <a:p>
            <a:fld id="{9DCA2AE0-AC67-4293-AD17-2D96805A8B45}" type="slidenum">
              <a:rPr lang="en-SG" smtClean="0"/>
              <a:pPr/>
              <a:t>4</a:t>
            </a:fld>
            <a:endParaRPr lang="en-SG"/>
          </a:p>
        </p:txBody>
      </p:sp>
    </p:spTree>
    <p:extLst>
      <p:ext uri="{BB962C8B-B14F-4D97-AF65-F5344CB8AC3E}">
        <p14:creationId xmlns:p14="http://schemas.microsoft.com/office/powerpoint/2010/main" val="5550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FB1271C-C1CE-2BA7-4CAD-1F484645B2D5}"/>
              </a:ext>
            </a:extLst>
          </p:cNvPr>
          <p:cNvSpPr>
            <a:spLocks noGrp="1"/>
          </p:cNvSpPr>
          <p:nvPr>
            <p:ph type="body" sz="quarter" idx="13"/>
          </p:nvPr>
        </p:nvSpPr>
        <p:spPr/>
        <p:txBody>
          <a:bodyPr/>
          <a:lstStyle/>
          <a:p>
            <a:r>
              <a:rPr lang="en-SG" dirty="0"/>
              <a:t>Computational Modelling</a:t>
            </a:r>
          </a:p>
        </p:txBody>
      </p:sp>
      <p:sp>
        <p:nvSpPr>
          <p:cNvPr id="7" name="Text Placeholder 6">
            <a:extLst>
              <a:ext uri="{FF2B5EF4-FFF2-40B4-BE49-F238E27FC236}">
                <a16:creationId xmlns:a16="http://schemas.microsoft.com/office/drawing/2014/main" id="{33B52E69-E3A1-C68B-46B9-457D508EA588}"/>
              </a:ext>
            </a:extLst>
          </p:cNvPr>
          <p:cNvSpPr>
            <a:spLocks noGrp="1"/>
          </p:cNvSpPr>
          <p:nvPr>
            <p:ph type="body" sz="quarter" idx="14"/>
          </p:nvPr>
        </p:nvSpPr>
        <p:spPr>
          <a:xfrm>
            <a:off x="2907858" y="1288622"/>
            <a:ext cx="7451725" cy="401647"/>
          </a:xfrm>
        </p:spPr>
        <p:txBody>
          <a:bodyPr/>
          <a:lstStyle/>
          <a:p>
            <a:r>
              <a:rPr lang="en-SG" dirty="0"/>
              <a:t>What is it?</a:t>
            </a:r>
          </a:p>
        </p:txBody>
      </p:sp>
      <p:sp>
        <p:nvSpPr>
          <p:cNvPr id="8" name="Text Placeholder 7">
            <a:extLst>
              <a:ext uri="{FF2B5EF4-FFF2-40B4-BE49-F238E27FC236}">
                <a16:creationId xmlns:a16="http://schemas.microsoft.com/office/drawing/2014/main" id="{ED85F07A-6469-BF0A-CB8E-6CF3C878AA39}"/>
              </a:ext>
            </a:extLst>
          </p:cNvPr>
          <p:cNvSpPr>
            <a:spLocks noGrp="1"/>
          </p:cNvSpPr>
          <p:nvPr>
            <p:ph type="body" sz="quarter" idx="17"/>
          </p:nvPr>
        </p:nvSpPr>
        <p:spPr>
          <a:xfrm>
            <a:off x="2902009" y="2693604"/>
            <a:ext cx="7451725" cy="401647"/>
          </a:xfrm>
        </p:spPr>
        <p:txBody>
          <a:bodyPr/>
          <a:lstStyle/>
          <a:p>
            <a:r>
              <a:rPr lang="en-SG" dirty="0"/>
              <a:t>Why use it?</a:t>
            </a:r>
          </a:p>
        </p:txBody>
      </p:sp>
      <p:sp>
        <p:nvSpPr>
          <p:cNvPr id="10" name="Text Placeholder 9">
            <a:extLst>
              <a:ext uri="{FF2B5EF4-FFF2-40B4-BE49-F238E27FC236}">
                <a16:creationId xmlns:a16="http://schemas.microsoft.com/office/drawing/2014/main" id="{5F3DC938-47E5-939C-B9D7-2F62C5DB3C3E}"/>
              </a:ext>
            </a:extLst>
          </p:cNvPr>
          <p:cNvSpPr>
            <a:spLocks noGrp="1"/>
          </p:cNvSpPr>
          <p:nvPr>
            <p:ph type="body" sz="quarter" idx="19"/>
          </p:nvPr>
        </p:nvSpPr>
        <p:spPr>
          <a:xfrm>
            <a:off x="2908159" y="1690269"/>
            <a:ext cx="7451725" cy="1344625"/>
          </a:xfrm>
        </p:spPr>
        <p:txBody>
          <a:bodyPr/>
          <a:lstStyle/>
          <a:p>
            <a:r>
              <a:rPr lang="en-SG" dirty="0"/>
              <a:t>The use of a computer programme to simulate complex real-world systems and make forward predictions</a:t>
            </a:r>
          </a:p>
          <a:p>
            <a:endParaRPr lang="en-SG" dirty="0"/>
          </a:p>
        </p:txBody>
      </p:sp>
      <p:sp>
        <p:nvSpPr>
          <p:cNvPr id="9" name="Text Placeholder 8">
            <a:extLst>
              <a:ext uri="{FF2B5EF4-FFF2-40B4-BE49-F238E27FC236}">
                <a16:creationId xmlns:a16="http://schemas.microsoft.com/office/drawing/2014/main" id="{BB92179B-4E19-775A-8542-5E9E112B7947}"/>
              </a:ext>
            </a:extLst>
          </p:cNvPr>
          <p:cNvSpPr>
            <a:spLocks noGrp="1"/>
          </p:cNvSpPr>
          <p:nvPr>
            <p:ph type="body" sz="quarter" idx="18"/>
          </p:nvPr>
        </p:nvSpPr>
        <p:spPr>
          <a:xfrm>
            <a:off x="2896160" y="3279542"/>
            <a:ext cx="7451725" cy="2670498"/>
          </a:xfrm>
        </p:spPr>
        <p:txBody>
          <a:bodyPr/>
          <a:lstStyle/>
          <a:p>
            <a:r>
              <a:rPr lang="en-SG" dirty="0"/>
              <a:t>In the cognitive sciences, mathematical models to describe cognitive processes are often </a:t>
            </a:r>
            <a:r>
              <a:rPr lang="en-SG" b="1" dirty="0"/>
              <a:t>too complex </a:t>
            </a:r>
            <a:r>
              <a:rPr lang="en-SG" dirty="0"/>
              <a:t>to be captured within a one-liner equation (e.g., linear regression)</a:t>
            </a:r>
          </a:p>
          <a:p>
            <a:r>
              <a:rPr lang="en-SG" dirty="0"/>
              <a:t>Cognitive parameter values also tend to </a:t>
            </a:r>
            <a:r>
              <a:rPr lang="en-SG" b="1" dirty="0"/>
              <a:t>violate distributional assumptions</a:t>
            </a:r>
            <a:r>
              <a:rPr lang="en-SG" dirty="0"/>
              <a:t>. Some require imposed lower and upper bounds; others follow an exponential distribution… etc.</a:t>
            </a:r>
          </a:p>
          <a:p>
            <a:r>
              <a:rPr lang="en-SG" dirty="0"/>
              <a:t>To reliably estimate cognitive parameter values, we need iterative, computational methods.</a:t>
            </a:r>
          </a:p>
          <a:p>
            <a:endParaRPr lang="en-SG" dirty="0"/>
          </a:p>
        </p:txBody>
      </p:sp>
      <p:sp>
        <p:nvSpPr>
          <p:cNvPr id="2" name="Slide Number Placeholder 1">
            <a:extLst>
              <a:ext uri="{FF2B5EF4-FFF2-40B4-BE49-F238E27FC236}">
                <a16:creationId xmlns:a16="http://schemas.microsoft.com/office/drawing/2014/main" id="{F450ED27-33AD-4A09-F09D-E77E65CB0E40}"/>
              </a:ext>
            </a:extLst>
          </p:cNvPr>
          <p:cNvSpPr>
            <a:spLocks noGrp="1"/>
          </p:cNvSpPr>
          <p:nvPr>
            <p:ph type="sldNum" sz="quarter" idx="20"/>
          </p:nvPr>
        </p:nvSpPr>
        <p:spPr/>
        <p:txBody>
          <a:bodyPr/>
          <a:lstStyle/>
          <a:p>
            <a:fld id="{9DCA2AE0-AC67-4293-AD17-2D96805A8B45}" type="slidenum">
              <a:rPr lang="en-SG" smtClean="0"/>
              <a:pPr/>
              <a:t>5</a:t>
            </a:fld>
            <a:endParaRPr lang="en-SG" dirty="0"/>
          </a:p>
        </p:txBody>
      </p:sp>
    </p:spTree>
    <p:extLst>
      <p:ext uri="{BB962C8B-B14F-4D97-AF65-F5344CB8AC3E}">
        <p14:creationId xmlns:p14="http://schemas.microsoft.com/office/powerpoint/2010/main" val="309301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BF48B3C-6070-EB0A-20D7-E1E2B12E587E}"/>
              </a:ext>
            </a:extLst>
          </p:cNvPr>
          <p:cNvSpPr>
            <a:spLocks noGrp="1"/>
          </p:cNvSpPr>
          <p:nvPr>
            <p:ph type="sldNum" sz="quarter" idx="10"/>
          </p:nvPr>
        </p:nvSpPr>
        <p:spPr/>
        <p:txBody>
          <a:bodyPr/>
          <a:lstStyle/>
          <a:p>
            <a:fld id="{9DCA2AE0-AC67-4293-AD17-2D96805A8B45}" type="slidenum">
              <a:rPr lang="en-SG" smtClean="0"/>
              <a:pPr/>
              <a:t>6</a:t>
            </a:fld>
            <a:endParaRPr lang="en-SG"/>
          </a:p>
        </p:txBody>
      </p:sp>
      <p:sp>
        <p:nvSpPr>
          <p:cNvPr id="9" name="Text Placeholder 5">
            <a:extLst>
              <a:ext uri="{FF2B5EF4-FFF2-40B4-BE49-F238E27FC236}">
                <a16:creationId xmlns:a16="http://schemas.microsoft.com/office/drawing/2014/main" id="{609377E3-6FC6-AB2C-861A-CBEEDD54B8C3}"/>
              </a:ext>
            </a:extLst>
          </p:cNvPr>
          <p:cNvSpPr txBox="1">
            <a:spLocks/>
          </p:cNvSpPr>
          <p:nvPr/>
        </p:nvSpPr>
        <p:spPr>
          <a:xfrm>
            <a:off x="1193442" y="1958308"/>
            <a:ext cx="9805116" cy="73695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SG" sz="4000" b="1" dirty="0">
                <a:solidFill>
                  <a:schemeClr val="tx1"/>
                </a:solidFill>
              </a:rPr>
              <a:t>COMPUTATIONAL COGNITIVE MODEL</a:t>
            </a:r>
          </a:p>
          <a:p>
            <a:pPr algn="ctr"/>
            <a:r>
              <a:rPr lang="en-SG" sz="4000" b="1" dirty="0">
                <a:solidFill>
                  <a:schemeClr val="tx1"/>
                </a:solidFill>
              </a:rPr>
              <a:t>A model that explores and helps us understand various cognitive mechanisms, implemented through a computational process.</a:t>
            </a:r>
          </a:p>
        </p:txBody>
      </p:sp>
    </p:spTree>
    <p:extLst>
      <p:ext uri="{BB962C8B-B14F-4D97-AF65-F5344CB8AC3E}">
        <p14:creationId xmlns:p14="http://schemas.microsoft.com/office/powerpoint/2010/main" val="268300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9AE4181-33A5-9F7E-EFBE-BEF1AECF19CA}"/>
              </a:ext>
            </a:extLst>
          </p:cNvPr>
          <p:cNvPicPr>
            <a:picLocks noChangeAspect="1"/>
          </p:cNvPicPr>
          <p:nvPr/>
        </p:nvPicPr>
        <p:blipFill>
          <a:blip r:embed="rId2"/>
          <a:srcRect t="18263" b="18263"/>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 Placeholder 1">
            <a:extLst>
              <a:ext uri="{FF2B5EF4-FFF2-40B4-BE49-F238E27FC236}">
                <a16:creationId xmlns:a16="http://schemas.microsoft.com/office/drawing/2014/main" id="{DF073800-192B-BD3B-4E54-AD9EFA80D1B8}"/>
              </a:ext>
            </a:extLst>
          </p:cNvPr>
          <p:cNvSpPr txBox="1">
            <a:spLocks/>
          </p:cNvSpPr>
          <p:nvPr/>
        </p:nvSpPr>
        <p:spPr>
          <a:xfrm>
            <a:off x="217052" y="4292512"/>
            <a:ext cx="6012163" cy="109541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AU" sz="1800" b="1" dirty="0">
                <a:solidFill>
                  <a:schemeClr val="tx1"/>
                </a:solidFill>
              </a:rPr>
              <a:t>13 May 2024</a:t>
            </a:r>
            <a:endParaRPr lang="en-AU" sz="1800" dirty="0">
              <a:solidFill>
                <a:schemeClr val="tx1"/>
              </a:solidFill>
            </a:endParaRPr>
          </a:p>
        </p:txBody>
      </p:sp>
      <p:sp>
        <p:nvSpPr>
          <p:cNvPr id="3" name="Text Placeholder 3">
            <a:extLst>
              <a:ext uri="{FF2B5EF4-FFF2-40B4-BE49-F238E27FC236}">
                <a16:creationId xmlns:a16="http://schemas.microsoft.com/office/drawing/2014/main" id="{9B9FFC41-42B7-36E4-A615-0A6FAC1505AF}"/>
              </a:ext>
            </a:extLst>
          </p:cNvPr>
          <p:cNvSpPr txBox="1">
            <a:spLocks/>
          </p:cNvSpPr>
          <p:nvPr/>
        </p:nvSpPr>
        <p:spPr>
          <a:xfrm>
            <a:off x="169721" y="2441322"/>
            <a:ext cx="4221975" cy="1962890"/>
          </a:xfrm>
          <a:prstGeom prst="rect">
            <a:avLst/>
          </a:prstGeom>
        </p:spPr>
        <p:txBody>
          <a:bodyPr/>
          <a:lstStyle>
            <a:lvl1pPr marL="0" indent="0" algn="l" defTabSz="914400" rtl="0" eaLnBrk="1" latinLnBrk="0" hangingPunct="1">
              <a:lnSpc>
                <a:spcPct val="90000"/>
              </a:lnSpc>
              <a:spcBef>
                <a:spcPts val="1000"/>
              </a:spcBef>
              <a:buFont typeface="Arial"/>
              <a:buNone/>
              <a:defRPr sz="4500" b="1" kern="1200" baseline="0">
                <a:solidFill>
                  <a:srgbClr val="006CAB"/>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600" dirty="0">
                <a:solidFill>
                  <a:schemeClr val="tx1"/>
                </a:solidFill>
              </a:rPr>
              <a:t>The Rescorla-Wagner (Q-Learning) Model </a:t>
            </a:r>
            <a:endParaRPr lang="en-AU" sz="3600" dirty="0">
              <a:solidFill>
                <a:schemeClr val="tx1"/>
              </a:solidFill>
            </a:endParaRPr>
          </a:p>
        </p:txBody>
      </p:sp>
      <p:pic>
        <p:nvPicPr>
          <p:cNvPr id="4" name="Picture 2">
            <a:extLst>
              <a:ext uri="{FF2B5EF4-FFF2-40B4-BE49-F238E27FC236}">
                <a16:creationId xmlns:a16="http://schemas.microsoft.com/office/drawing/2014/main" id="{0EE8BECF-EC86-8D17-B2CD-5F6C42C28E3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206" b="30206"/>
          <a:stretch/>
        </p:blipFill>
        <p:spPr bwMode="auto">
          <a:xfrm>
            <a:off x="0" y="88748"/>
            <a:ext cx="3873181" cy="1076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476A0E-82C5-BECE-FD14-0539D9E1ADB6}"/>
              </a:ext>
            </a:extLst>
          </p:cNvPr>
          <p:cNvSpPr txBox="1"/>
          <p:nvPr/>
        </p:nvSpPr>
        <p:spPr>
          <a:xfrm>
            <a:off x="10350029" y="6537464"/>
            <a:ext cx="1885950" cy="338554"/>
          </a:xfrm>
          <a:prstGeom prst="rect">
            <a:avLst/>
          </a:prstGeom>
          <a:noFill/>
        </p:spPr>
        <p:txBody>
          <a:bodyPr wrap="square" rtlCol="0">
            <a:spAutoFit/>
          </a:bodyPr>
          <a:lstStyle/>
          <a:p>
            <a:pPr algn="r"/>
            <a:r>
              <a:rPr lang="en-SG" sz="800" i="1" dirty="0">
                <a:solidFill>
                  <a:schemeClr val="bg1"/>
                </a:solidFill>
                <a:latin typeface="Times New Roman" panose="02020603050405020304" pitchFamily="18" charset="0"/>
                <a:cs typeface="Times New Roman" panose="02020603050405020304" pitchFamily="18" charset="0"/>
              </a:rPr>
              <a:t>Light and Divine Winds</a:t>
            </a:r>
          </a:p>
          <a:p>
            <a:pPr algn="r"/>
            <a:r>
              <a:rPr lang="en-SG" sz="800" dirty="0">
                <a:solidFill>
                  <a:schemeClr val="bg1"/>
                </a:solidFill>
                <a:latin typeface="Times New Roman" panose="02020603050405020304" pitchFamily="18" charset="0"/>
                <a:cs typeface="Times New Roman" panose="02020603050405020304" pitchFamily="18" charset="0"/>
              </a:rPr>
              <a:t>Ruben Pang</a:t>
            </a:r>
          </a:p>
        </p:txBody>
      </p:sp>
    </p:spTree>
    <p:extLst>
      <p:ext uri="{BB962C8B-B14F-4D97-AF65-F5344CB8AC3E}">
        <p14:creationId xmlns:p14="http://schemas.microsoft.com/office/powerpoint/2010/main" val="91834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8</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Reinforcement Learning</a:t>
            </a:r>
          </a:p>
        </p:txBody>
      </p:sp>
      <p:sp>
        <p:nvSpPr>
          <p:cNvPr id="4" name="Text Placeholder 9">
            <a:extLst>
              <a:ext uri="{FF2B5EF4-FFF2-40B4-BE49-F238E27FC236}">
                <a16:creationId xmlns:a16="http://schemas.microsoft.com/office/drawing/2014/main" id="{2C5A8FFA-D7F7-CDDE-1BF0-AB9FEFBBFD07}"/>
              </a:ext>
            </a:extLst>
          </p:cNvPr>
          <p:cNvSpPr txBox="1">
            <a:spLocks/>
          </p:cNvSpPr>
          <p:nvPr/>
        </p:nvSpPr>
        <p:spPr>
          <a:xfrm>
            <a:off x="296214" y="1844816"/>
            <a:ext cx="10335296" cy="76959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SG" sz="3200" dirty="0">
                <a:solidFill>
                  <a:schemeClr val="tx1"/>
                </a:solidFill>
              </a:rPr>
              <a:t>Concept inspired by artificial intelligence and Pavlovian conditioning, and continues to be influential in training artificial intelligence nowadays</a:t>
            </a:r>
          </a:p>
          <a:p>
            <a:pPr marL="457200" indent="-457200">
              <a:buFont typeface="Arial" panose="020B0604020202020204" pitchFamily="34" charset="0"/>
              <a:buChar char="•"/>
            </a:pPr>
            <a:r>
              <a:rPr lang="en-AU" sz="3200" dirty="0">
                <a:solidFill>
                  <a:schemeClr val="tx1"/>
                </a:solidFill>
              </a:rPr>
              <a:t>Agents learn to take a suitable action to maximize reward in a particular situation, often through trial and error</a:t>
            </a:r>
            <a:endParaRPr lang="en-SG" sz="3200" dirty="0">
              <a:solidFill>
                <a:schemeClr val="tx1"/>
              </a:solidFill>
            </a:endParaRPr>
          </a:p>
        </p:txBody>
      </p:sp>
      <p:sp>
        <p:nvSpPr>
          <p:cNvPr id="5" name="Text Placeholder 9">
            <a:extLst>
              <a:ext uri="{FF2B5EF4-FFF2-40B4-BE49-F238E27FC236}">
                <a16:creationId xmlns:a16="http://schemas.microsoft.com/office/drawing/2014/main" id="{95867765-B03D-B65E-7BCC-1E15162B6DCB}"/>
              </a:ext>
            </a:extLst>
          </p:cNvPr>
          <p:cNvSpPr txBox="1">
            <a:spLocks/>
          </p:cNvSpPr>
          <p:nvPr/>
        </p:nvSpPr>
        <p:spPr>
          <a:xfrm>
            <a:off x="225381" y="5105279"/>
            <a:ext cx="9440214" cy="769595"/>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3200" b="1" dirty="0">
                <a:solidFill>
                  <a:schemeClr val="tx1"/>
                </a:solidFill>
                <a:hlinkClick r:id="rId2"/>
              </a:rPr>
              <a:t>https://www.youtube.com/watch?v=L_4BPjLBF4E&amp;t=0s</a:t>
            </a:r>
            <a:endParaRPr lang="en-SG" sz="3200" dirty="0">
              <a:solidFill>
                <a:schemeClr val="tx1"/>
              </a:solidFill>
            </a:endParaRPr>
          </a:p>
        </p:txBody>
      </p:sp>
    </p:spTree>
    <p:extLst>
      <p:ext uri="{BB962C8B-B14F-4D97-AF65-F5344CB8AC3E}">
        <p14:creationId xmlns:p14="http://schemas.microsoft.com/office/powerpoint/2010/main" val="311269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40FB3F-AC71-DA09-6AA7-9493C4709100}"/>
              </a:ext>
            </a:extLst>
          </p:cNvPr>
          <p:cNvSpPr>
            <a:spLocks noGrp="1"/>
          </p:cNvSpPr>
          <p:nvPr>
            <p:ph type="sldNum" sz="quarter" idx="10"/>
          </p:nvPr>
        </p:nvSpPr>
        <p:spPr/>
        <p:txBody>
          <a:bodyPr/>
          <a:lstStyle/>
          <a:p>
            <a:fld id="{9DCA2AE0-AC67-4293-AD17-2D96805A8B45}" type="slidenum">
              <a:rPr lang="en-SG" smtClean="0"/>
              <a:pPr/>
              <a:t>9</a:t>
            </a:fld>
            <a:endParaRPr lang="en-SG"/>
          </a:p>
        </p:txBody>
      </p:sp>
      <p:sp>
        <p:nvSpPr>
          <p:cNvPr id="3" name="Text Placeholder 3">
            <a:extLst>
              <a:ext uri="{FF2B5EF4-FFF2-40B4-BE49-F238E27FC236}">
                <a16:creationId xmlns:a16="http://schemas.microsoft.com/office/drawing/2014/main" id="{56CA2BE0-373D-5D68-F4E2-DC813EE7E2AF}"/>
              </a:ext>
            </a:extLst>
          </p:cNvPr>
          <p:cNvSpPr txBox="1">
            <a:spLocks/>
          </p:cNvSpPr>
          <p:nvPr/>
        </p:nvSpPr>
        <p:spPr>
          <a:xfrm>
            <a:off x="296214" y="753593"/>
            <a:ext cx="11043633" cy="84982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sz="4000" b="1" dirty="0">
                <a:solidFill>
                  <a:schemeClr val="tx1"/>
                </a:solidFill>
              </a:rPr>
              <a:t>Reinforcement Learning in the Brain</a:t>
            </a:r>
          </a:p>
        </p:txBody>
      </p:sp>
      <p:sp>
        <p:nvSpPr>
          <p:cNvPr id="5" name="Text Placeholder 9">
            <a:extLst>
              <a:ext uri="{FF2B5EF4-FFF2-40B4-BE49-F238E27FC236}">
                <a16:creationId xmlns:a16="http://schemas.microsoft.com/office/drawing/2014/main" id="{95867765-B03D-B65E-7BCC-1E15162B6DCB}"/>
              </a:ext>
            </a:extLst>
          </p:cNvPr>
          <p:cNvSpPr txBox="1">
            <a:spLocks/>
          </p:cNvSpPr>
          <p:nvPr/>
        </p:nvSpPr>
        <p:spPr>
          <a:xfrm>
            <a:off x="304558" y="1925585"/>
            <a:ext cx="6883758" cy="3451352"/>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b="1" dirty="0">
                <a:solidFill>
                  <a:schemeClr val="tx1"/>
                </a:solidFill>
              </a:rPr>
              <a:t>Reward Prediction Error Hypothesis of Dopamine</a:t>
            </a:r>
          </a:p>
          <a:p>
            <a:pPr marL="342900" indent="-342900">
              <a:buFont typeface="Arial" panose="020B0604020202020204" pitchFamily="34" charset="0"/>
              <a:buChar char="•"/>
            </a:pPr>
            <a:r>
              <a:rPr lang="en-AU" dirty="0">
                <a:solidFill>
                  <a:schemeClr val="tx1"/>
                </a:solidFill>
              </a:rPr>
              <a:t>Dopamine is instrumental for reward learning in the basal ganglia</a:t>
            </a:r>
          </a:p>
          <a:p>
            <a:pPr marL="342900" indent="-342900">
              <a:buFont typeface="Arial" panose="020B0604020202020204" pitchFamily="34" charset="0"/>
              <a:buChar char="•"/>
            </a:pPr>
            <a:r>
              <a:rPr lang="en-AU" dirty="0">
                <a:solidFill>
                  <a:schemeClr val="tx1"/>
                </a:solidFill>
              </a:rPr>
              <a:t>The firing of </a:t>
            </a:r>
            <a:r>
              <a:rPr lang="en-AU" b="1" dirty="0">
                <a:solidFill>
                  <a:schemeClr val="tx1"/>
                </a:solidFill>
              </a:rPr>
              <a:t>dopaminergic neurons reflects a reward prediction error</a:t>
            </a:r>
            <a:r>
              <a:rPr lang="en-AU" dirty="0">
                <a:solidFill>
                  <a:schemeClr val="tx1"/>
                </a:solidFill>
              </a:rPr>
              <a:t>, where burst firing occurs in early stages of learning/training, but not later on when the agent has learned what the optimal decision is.</a:t>
            </a:r>
          </a:p>
          <a:p>
            <a:pPr marL="342900" indent="-342900">
              <a:buFont typeface="Arial" panose="020B0604020202020204" pitchFamily="34" charset="0"/>
              <a:buChar char="•"/>
            </a:pPr>
            <a:r>
              <a:rPr lang="en-AU" dirty="0">
                <a:solidFill>
                  <a:schemeClr val="tx1"/>
                </a:solidFill>
              </a:rPr>
              <a:t>In Pavlovian conditioning, dopaminergic neurons exhibit a </a:t>
            </a:r>
            <a:r>
              <a:rPr lang="en-AU" b="1" dirty="0">
                <a:solidFill>
                  <a:schemeClr val="tx1"/>
                </a:solidFill>
              </a:rPr>
              <a:t>prediction error to the US </a:t>
            </a:r>
            <a:r>
              <a:rPr lang="en-AU" dirty="0">
                <a:solidFill>
                  <a:schemeClr val="tx1"/>
                </a:solidFill>
              </a:rPr>
              <a:t>in early trials, but this PE </a:t>
            </a:r>
            <a:r>
              <a:rPr lang="en-AU" b="1" dirty="0">
                <a:solidFill>
                  <a:schemeClr val="tx1"/>
                </a:solidFill>
              </a:rPr>
              <a:t>back-propagates temporally to the CS </a:t>
            </a:r>
            <a:r>
              <a:rPr lang="en-AU" dirty="0">
                <a:solidFill>
                  <a:schemeClr val="tx1"/>
                </a:solidFill>
              </a:rPr>
              <a:t>when the association is formed over several trials</a:t>
            </a:r>
            <a:endParaRPr lang="en-SG" dirty="0">
              <a:solidFill>
                <a:schemeClr val="tx1"/>
              </a:solidFill>
            </a:endParaRPr>
          </a:p>
        </p:txBody>
      </p:sp>
      <p:pic>
        <p:nvPicPr>
          <p:cNvPr id="7" name="Picture 6">
            <a:extLst>
              <a:ext uri="{FF2B5EF4-FFF2-40B4-BE49-F238E27FC236}">
                <a16:creationId xmlns:a16="http://schemas.microsoft.com/office/drawing/2014/main" id="{13C86C0A-D2FB-6CDF-FBBC-2A71DCB0DCB7}"/>
              </a:ext>
            </a:extLst>
          </p:cNvPr>
          <p:cNvPicPr>
            <a:picLocks noChangeAspect="1"/>
          </p:cNvPicPr>
          <p:nvPr/>
        </p:nvPicPr>
        <p:blipFill>
          <a:blip r:embed="rId2"/>
          <a:stretch>
            <a:fillRect/>
          </a:stretch>
        </p:blipFill>
        <p:spPr>
          <a:xfrm>
            <a:off x="7257244" y="1811606"/>
            <a:ext cx="3819075" cy="3035542"/>
          </a:xfrm>
          <a:prstGeom prst="rect">
            <a:avLst/>
          </a:prstGeom>
        </p:spPr>
      </p:pic>
      <p:sp>
        <p:nvSpPr>
          <p:cNvPr id="9" name="TextBox 8">
            <a:extLst>
              <a:ext uri="{FF2B5EF4-FFF2-40B4-BE49-F238E27FC236}">
                <a16:creationId xmlns:a16="http://schemas.microsoft.com/office/drawing/2014/main" id="{E15F0014-7819-8D43-967D-9B1D34288E2D}"/>
              </a:ext>
            </a:extLst>
          </p:cNvPr>
          <p:cNvSpPr txBox="1"/>
          <p:nvPr/>
        </p:nvSpPr>
        <p:spPr>
          <a:xfrm>
            <a:off x="7515065" y="4833330"/>
            <a:ext cx="3303432" cy="307777"/>
          </a:xfrm>
          <a:prstGeom prst="rect">
            <a:avLst/>
          </a:prstGeom>
          <a:noFill/>
        </p:spPr>
        <p:txBody>
          <a:bodyPr wrap="square">
            <a:spAutoFit/>
          </a:bodyPr>
          <a:lstStyle/>
          <a:p>
            <a:r>
              <a:rPr lang="en-AU" sz="1400" dirty="0">
                <a:solidFill>
                  <a:schemeClr val="tx1"/>
                </a:solidFill>
              </a:rPr>
              <a:t>Niv et al., 2005, Schultz et al., 1993</a:t>
            </a:r>
            <a:endParaRPr lang="en-SG" sz="1400" dirty="0"/>
          </a:p>
        </p:txBody>
      </p:sp>
      <p:sp>
        <p:nvSpPr>
          <p:cNvPr id="6" name="Text Placeholder 9">
            <a:extLst>
              <a:ext uri="{FF2B5EF4-FFF2-40B4-BE49-F238E27FC236}">
                <a16:creationId xmlns:a16="http://schemas.microsoft.com/office/drawing/2014/main" id="{66D92427-8436-4F20-A449-9EC11827D9AC}"/>
              </a:ext>
            </a:extLst>
          </p:cNvPr>
          <p:cNvSpPr txBox="1">
            <a:spLocks/>
          </p:cNvSpPr>
          <p:nvPr/>
        </p:nvSpPr>
        <p:spPr>
          <a:xfrm>
            <a:off x="456958" y="5842693"/>
            <a:ext cx="9942732" cy="612876"/>
          </a:xfrm>
          <a:prstGeom prst="rect">
            <a:avLst/>
          </a:prstGeom>
        </p:spPr>
        <p:txBody>
          <a:bodyPr/>
          <a:lst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r>
              <a:rPr lang="en-AU" sz="1800" b="1" dirty="0">
                <a:solidFill>
                  <a:schemeClr val="tx1"/>
                </a:solidFill>
                <a:latin typeface="Calibri" panose="020F0502020204030204" pitchFamily="34" charset="0"/>
              </a:rPr>
              <a:t>Niv, Y. (2009). Reinforcement learning in the brain. </a:t>
            </a:r>
            <a:r>
              <a:rPr lang="en-AU" sz="1800" b="1" i="1" dirty="0">
                <a:solidFill>
                  <a:schemeClr val="tx1"/>
                </a:solidFill>
                <a:latin typeface="Calibri" panose="020F0502020204030204" pitchFamily="34" charset="0"/>
              </a:rPr>
              <a:t>Journal of Mathematical Psychology, 53(3), 139-154. https://doi.org/10.1016/j.jmp.2008.12.005 	</a:t>
            </a:r>
          </a:p>
        </p:txBody>
      </p:sp>
    </p:spTree>
    <p:extLst>
      <p:ext uri="{BB962C8B-B14F-4D97-AF65-F5344CB8AC3E}">
        <p14:creationId xmlns:p14="http://schemas.microsoft.com/office/powerpoint/2010/main" val="1916016752"/>
      </p:ext>
    </p:extLst>
  </p:cSld>
  <p:clrMapOvr>
    <a:masterClrMapping/>
  </p:clrMapOvr>
</p:sld>
</file>

<file path=ppt/theme/theme1.xml><?xml version="1.0" encoding="utf-8"?>
<a:theme xmlns:a="http://schemas.openxmlformats.org/drawingml/2006/main" name="Blackwhite de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36738</TotalTime>
  <Words>2412</Words>
  <Application>Microsoft Office PowerPoint</Application>
  <PresentationFormat>Widescreen</PresentationFormat>
  <Paragraphs>227</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Programme</vt:lpstr>
      <vt:lpstr>Arial</vt:lpstr>
      <vt:lpstr>Arial Narrow</vt:lpstr>
      <vt:lpstr>Calibri</vt:lpstr>
      <vt:lpstr>Cambria Math</vt:lpstr>
      <vt:lpstr>Consolas</vt:lpstr>
      <vt:lpstr>Courier New</vt:lpstr>
      <vt:lpstr>Symbol</vt:lpstr>
      <vt:lpstr>Times New Roman</vt:lpstr>
      <vt:lpstr>Wingdings</vt:lpstr>
      <vt:lpstr>Blackwhite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Burnett</dc:creator>
  <cp:lastModifiedBy>Jeryl Lim</cp:lastModifiedBy>
  <cp:revision>437</cp:revision>
  <cp:lastPrinted>2017-06-07T05:21:52Z</cp:lastPrinted>
  <dcterms:created xsi:type="dcterms:W3CDTF">2017-05-31T01:24:04Z</dcterms:created>
  <dcterms:modified xsi:type="dcterms:W3CDTF">2024-05-13T06:31:15Z</dcterms:modified>
</cp:coreProperties>
</file>